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26"/>
  </p:notesMasterIdLst>
  <p:handoutMasterIdLst>
    <p:handoutMasterId r:id="rId27"/>
  </p:handoutMasterIdLst>
  <p:sldIdLst>
    <p:sldId id="260" r:id="rId4"/>
    <p:sldId id="262" r:id="rId5"/>
    <p:sldId id="263" r:id="rId6"/>
    <p:sldId id="264" r:id="rId7"/>
    <p:sldId id="296" r:id="rId8"/>
    <p:sldId id="265" r:id="rId9"/>
    <p:sldId id="324" r:id="rId10"/>
    <p:sldId id="268" r:id="rId11"/>
    <p:sldId id="339" r:id="rId12"/>
    <p:sldId id="343" r:id="rId13"/>
    <p:sldId id="344" r:id="rId14"/>
    <p:sldId id="340" r:id="rId15"/>
    <p:sldId id="341" r:id="rId16"/>
    <p:sldId id="342" r:id="rId17"/>
    <p:sldId id="270" r:id="rId18"/>
    <p:sldId id="274" r:id="rId19"/>
    <p:sldId id="345" r:id="rId20"/>
    <p:sldId id="276" r:id="rId21"/>
    <p:sldId id="277" r:id="rId22"/>
    <p:sldId id="280" r:id="rId23"/>
    <p:sldId id="283" r:id="rId24"/>
    <p:sldId id="287" r:id="rId25"/>
  </p:sldIdLst>
  <p:sldSz cx="12192000" cy="6858000"/>
  <p:notesSz cx="6858000" cy="9144000"/>
  <p:embeddedFontLst>
    <p:embeddedFont>
      <p:font typeface="Calibri" panose="020F0502020204030204"/>
      <p:regular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3764"/>
    <a:srgbClr val="595959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8" d="100"/>
          <a:sy n="58" d="100"/>
        </p:scale>
        <p:origin x="52" y="504"/>
      </p:cViewPr>
      <p:guideLst>
        <p:guide orient="horz" pos="2167"/>
        <p:guide pos="3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7DF93-3613-4527-914B-54CCA1C08A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538D6-6B51-49D8-B531-B8AC133A51A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3EE65-F8D0-4970-A163-4801B3FDF6CE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57DDD-692A-4688-8EC8-24AA4D4CE51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8.xml"/><Relationship Id="rId5" Type="http://schemas.openxmlformats.org/officeDocument/2006/relationships/image" Target="../media/image8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7000"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流程图: 手动输入 2"/>
          <p:cNvSpPr/>
          <p:nvPr/>
        </p:nvSpPr>
        <p:spPr>
          <a:xfrm rot="5400000">
            <a:off x="479321" y="-479322"/>
            <a:ext cx="6858002" cy="7816645"/>
          </a:xfrm>
          <a:prstGeom prst="flowChartManualInp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cs typeface="+mn-cs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643128" y="1402963"/>
            <a:ext cx="1181100" cy="1370076"/>
            <a:chOff x="5505450" y="1305687"/>
            <a:chExt cx="1181100" cy="1370076"/>
          </a:xfrm>
        </p:grpSpPr>
        <p:sp>
          <p:nvSpPr>
            <p:cNvPr id="11" name="六边形 10"/>
            <p:cNvSpPr/>
            <p:nvPr/>
          </p:nvSpPr>
          <p:spPr>
            <a:xfrm rot="5400000">
              <a:off x="5410962" y="1400175"/>
              <a:ext cx="1370076" cy="1181100"/>
            </a:xfrm>
            <a:prstGeom prst="hexagon">
              <a:avLst/>
            </a:prstGeom>
            <a:noFill/>
            <a:ln w="38100" cap="flat" cmpd="sng" algn="ctr">
              <a:solidFill>
                <a:srgbClr val="21376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黑体" panose="02010609060101010101" charset="-122"/>
              </a:endParaRPr>
            </a:p>
          </p:txBody>
        </p:sp>
        <p:sp>
          <p:nvSpPr>
            <p:cNvPr id="12" name="椭圆 8"/>
            <p:cNvSpPr/>
            <p:nvPr/>
          </p:nvSpPr>
          <p:spPr>
            <a:xfrm>
              <a:off x="5783580" y="1689852"/>
              <a:ext cx="624840" cy="601746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rgbClr val="213764"/>
            </a:solidFill>
            <a:ln w="12700" cap="flat" cmpd="sng" algn="ctr">
              <a:solidFill>
                <a:srgbClr val="213764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黑体" panose="02010609060101010101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701295" y="3629492"/>
            <a:ext cx="50647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黑体" panose="02010609060101010101" charset="-122"/>
              </a:rPr>
              <a:t>银行秒杀系统设计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黑体" panose="0201060906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187710" y="3033399"/>
            <a:ext cx="409194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OPPOSans R" panose="00020600040101010101" pitchFamily="18" charset="-122"/>
                <a:cs typeface="Arial" panose="020B0604020202090204" pitchFamily="34" charset="0"/>
                <a:sym typeface="黑体" panose="02010609060101010101" charset="-122"/>
              </a:rPr>
              <a:t>Introduction to project</a:t>
            </a:r>
            <a:endParaRPr kumimoji="0" lang="en-US" altLang="zh-CN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OPPOSans R" panose="00020600040101010101" pitchFamily="18" charset="-122"/>
              <a:cs typeface="Arial" panose="020B0604020202090204" pitchFamily="34" charset="0"/>
              <a:sym typeface="黑体" panose="02010609060101010101" charset="-122"/>
            </a:endParaRPr>
          </a:p>
        </p:txBody>
      </p:sp>
      <p:sp>
        <p:nvSpPr>
          <p:cNvPr id="25" name="矩形 24"/>
          <p:cNvSpPr/>
          <p:nvPr/>
        </p:nvSpPr>
        <p:spPr>
          <a:xfrm rot="4577799">
            <a:off x="4949425" y="3372275"/>
            <a:ext cx="3381982" cy="342648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 rot="4577799">
            <a:off x="3355497" y="3257676"/>
            <a:ext cx="7206014" cy="342648"/>
          </a:xfrm>
          <a:prstGeom prst="rect">
            <a:avLst/>
          </a:prstGeom>
          <a:solidFill>
            <a:srgbClr val="213764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问题分析与解决方案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68910" y="828675"/>
            <a:ext cx="658241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缓存穿透的问题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8917" y="3444440"/>
            <a:ext cx="2514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输入你的标题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58508" y="5841131"/>
            <a:ext cx="1559859" cy="745797"/>
            <a:chOff x="4625961" y="5685630"/>
            <a:chExt cx="2691066" cy="745797"/>
          </a:xfrm>
        </p:grpSpPr>
        <p:sp>
          <p:nvSpPr>
            <p:cNvPr id="67" name="文本框 66"/>
            <p:cNvSpPr txBox="1"/>
            <p:nvPr/>
          </p:nvSpPr>
          <p:spPr>
            <a:xfrm>
              <a:off x="4625961" y="5685630"/>
              <a:ext cx="1131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10+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625961" y="5908207"/>
              <a:ext cx="2691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这里输具体内容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58214" y="1797050"/>
            <a:ext cx="11786869" cy="3629660"/>
            <a:chOff x="8976845" y="4824221"/>
            <a:chExt cx="3027551" cy="1263175"/>
          </a:xfrm>
        </p:grpSpPr>
        <p:sp>
          <p:nvSpPr>
            <p:cNvPr id="70" name="文本框 69"/>
            <p:cNvSpPr txBox="1"/>
            <p:nvPr/>
          </p:nvSpPr>
          <p:spPr>
            <a:xfrm>
              <a:off x="8997070" y="5005874"/>
              <a:ext cx="3007326" cy="10815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描述：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缓存穿透是指缓存和数据库中都没有的数据，而用户不断发起请求，如发起为id为“-1”的数据或id为特别大不存在的数据。这时的用户很可能是攻击者，攻击会导致数据库压力过大。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方案：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1. 接口层增加校验，如用户鉴权校验，id做基础校验，id&lt;=0的直接拦截；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2. 从缓存取不到的数据，在数据库中也没有取到，这时也可以将key-value对写为key-null，缓存有效时间可以设置短点，如30秒（设置太长会导致正常情况也没法使用）。这样可以防止攻击用户反复用同一个id暴力攻击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976845" y="4824221"/>
              <a:ext cx="2690495" cy="128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6141C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解决缓存穿透的方案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75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375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5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问题分析与解决方案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68910" y="828675"/>
            <a:ext cx="658241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缓存击穿的问题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8917" y="3444440"/>
            <a:ext cx="2514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输入你的标题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58508" y="5841131"/>
            <a:ext cx="1559859" cy="745797"/>
            <a:chOff x="4625961" y="5685630"/>
            <a:chExt cx="2691066" cy="745797"/>
          </a:xfrm>
        </p:grpSpPr>
        <p:sp>
          <p:nvSpPr>
            <p:cNvPr id="67" name="文本框 66"/>
            <p:cNvSpPr txBox="1"/>
            <p:nvPr/>
          </p:nvSpPr>
          <p:spPr>
            <a:xfrm>
              <a:off x="4625961" y="5685630"/>
              <a:ext cx="1131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10+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625961" y="5908207"/>
              <a:ext cx="2691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这里输具体内容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58214" y="1797050"/>
            <a:ext cx="11786869" cy="3629660"/>
            <a:chOff x="8976845" y="4824221"/>
            <a:chExt cx="3027551" cy="1263175"/>
          </a:xfrm>
        </p:grpSpPr>
        <p:sp>
          <p:nvSpPr>
            <p:cNvPr id="70" name="文本框 69"/>
            <p:cNvSpPr txBox="1"/>
            <p:nvPr/>
          </p:nvSpPr>
          <p:spPr>
            <a:xfrm>
              <a:off x="8997070" y="5005874"/>
              <a:ext cx="3007326" cy="10815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描述：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缓存击穿是指缓存中没有但数据库中有的数据（一般是缓存时间到期），这时由于并发用户特别多，同时读缓存没读到数据，又同时去数据库去取数据，引起数据库压力瞬间增大，造成过大压力的情况。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方案：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1. 设置热点数据永不过期。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2. 设置互斥锁。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976845" y="4824221"/>
              <a:ext cx="2690495" cy="128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6141C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解决缓存击穿的方案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75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375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5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问题分析与解决方案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68910" y="828675"/>
            <a:ext cx="853313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Redis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缓存中的库存和数据库中的数据不一致的问题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8917" y="3444440"/>
            <a:ext cx="2514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输入你的标题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58508" y="5841131"/>
            <a:ext cx="1559859" cy="745797"/>
            <a:chOff x="4625961" y="5685630"/>
            <a:chExt cx="2691066" cy="745797"/>
          </a:xfrm>
        </p:grpSpPr>
        <p:sp>
          <p:nvSpPr>
            <p:cNvPr id="67" name="文本框 66"/>
            <p:cNvSpPr txBox="1"/>
            <p:nvPr/>
          </p:nvSpPr>
          <p:spPr>
            <a:xfrm>
              <a:off x="4625961" y="5685630"/>
              <a:ext cx="1131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10+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625961" y="5908207"/>
              <a:ext cx="2691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这里输具体内容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59484" y="1797050"/>
            <a:ext cx="11786869" cy="1475105"/>
            <a:chOff x="8976845" y="4824221"/>
            <a:chExt cx="3027551" cy="513358"/>
          </a:xfrm>
        </p:grpSpPr>
        <p:sp>
          <p:nvSpPr>
            <p:cNvPr id="70" name="文本框 69"/>
            <p:cNvSpPr txBox="1"/>
            <p:nvPr/>
          </p:nvSpPr>
          <p:spPr>
            <a:xfrm>
              <a:off x="8997070" y="5005874"/>
              <a:ext cx="3007326" cy="331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在我们的项目中，Redis的库存并不是真正的库存，而是用于阻挡多余的下单请求，用于保证有多少秒杀商品库存就放多少个请求到消息队列，大大减少数据库访问。真正的下单和减库存操作还是操作数据库的。所以我们不需要保证Redis缓存与数据库的一致性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976845" y="4824221"/>
              <a:ext cx="2690495" cy="128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6141C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解决缓存和数据库数据不一致的方案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75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375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5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问题分析与解决方案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68910" y="771525"/>
            <a:ext cx="853313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保证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RabbitMQ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发送消息的可靠性的问题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8917" y="3444440"/>
            <a:ext cx="2514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输入你的标题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58508" y="5841131"/>
            <a:ext cx="1559859" cy="745797"/>
            <a:chOff x="4625961" y="5685630"/>
            <a:chExt cx="2691066" cy="745797"/>
          </a:xfrm>
        </p:grpSpPr>
        <p:sp>
          <p:nvSpPr>
            <p:cNvPr id="67" name="文本框 66"/>
            <p:cNvSpPr txBox="1"/>
            <p:nvPr/>
          </p:nvSpPr>
          <p:spPr>
            <a:xfrm>
              <a:off x="4625961" y="5685630"/>
              <a:ext cx="1131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10+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625961" y="5908207"/>
              <a:ext cx="2691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这里输具体内容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58215" y="1791335"/>
            <a:ext cx="11708129" cy="1647189"/>
            <a:chOff x="8976519" y="4824221"/>
            <a:chExt cx="3007326" cy="573246"/>
          </a:xfrm>
        </p:grpSpPr>
        <p:sp>
          <p:nvSpPr>
            <p:cNvPr id="70" name="文本框 69"/>
            <p:cNvSpPr txBox="1"/>
            <p:nvPr/>
          </p:nvSpPr>
          <p:spPr>
            <a:xfrm>
              <a:off x="8976519" y="5215814"/>
              <a:ext cx="3007326" cy="1816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976519" y="4824221"/>
              <a:ext cx="2690495" cy="128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6141C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保证消息的可靠性的方案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9640" y="2402205"/>
            <a:ext cx="6026785" cy="18573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82295" y="4505325"/>
            <a:ext cx="1123251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1400"/>
          </a:p>
          <a:p>
            <a:r>
              <a:rPr lang="zh-CN" altLang="en-US" sz="140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以上是消息发送的过程中，消息可能造成丢失的节点，针对生产者，采用：开启RabbitMQ的持久化。当生产者把消息成功写入RabbitMQ之后，RabbitMQ就把消息持久化到磁盘。结合confirm机制，只有当消息成功持久化磁盘之后，才会回调生产者的接口返回ack消息，否则都算失败，生产者会重新发送。存入磁盘的消息不会丢失，就算RabbitMQ挂掉了，重启之后，他会读取磁盘中的消息，不会导致消息的丢失。</a:t>
            </a:r>
            <a:endParaRPr lang="zh-CN" altLang="en-US" sz="140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endParaRPr lang="zh-CN" altLang="en-US" sz="140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r>
              <a:rPr lang="zh-CN" altLang="en-US" sz="140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如果RabbitMQ成功的把消息发送给了消费者，那么RabbitMQ的ack机制会自动的返回成功，表明发送消息成功，下次就不会发送这个消息。但如果就在此时，消费者还没处理完该消息，然后宕机了，那么这个消息就丢失了。</a:t>
            </a:r>
            <a:endParaRPr lang="zh-CN" altLang="en-US" sz="140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endParaRPr lang="zh-CN" altLang="en-US" sz="140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r>
              <a:rPr lang="zh-CN" altLang="en-US" sz="140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前期预定的方案：消息落库，对消息进行状态打标。定时任务查询消息的状态，进行二次发送。本项目中没有落定实现。</a:t>
            </a:r>
            <a:endParaRPr lang="zh-CN" altLang="en-US" sz="1400"/>
          </a:p>
          <a:p>
            <a:endParaRPr lang="zh-CN" altLang="en-US" sz="1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75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375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5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问题分析与解决方案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68910" y="771525"/>
            <a:ext cx="853313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消费端的幂等性的问题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8917" y="3444440"/>
            <a:ext cx="2514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输入你的标题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58508" y="5841131"/>
            <a:ext cx="1559859" cy="745797"/>
            <a:chOff x="4625961" y="5685630"/>
            <a:chExt cx="2691066" cy="745797"/>
          </a:xfrm>
        </p:grpSpPr>
        <p:sp>
          <p:nvSpPr>
            <p:cNvPr id="67" name="文本框 66"/>
            <p:cNvSpPr txBox="1"/>
            <p:nvPr/>
          </p:nvSpPr>
          <p:spPr>
            <a:xfrm>
              <a:off x="4625961" y="5685630"/>
              <a:ext cx="1131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10+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625961" y="5908207"/>
              <a:ext cx="2691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这里输具体内容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58214" y="1785620"/>
            <a:ext cx="11786869" cy="3198495"/>
            <a:chOff x="8976845" y="4824221"/>
            <a:chExt cx="3027551" cy="1113123"/>
          </a:xfrm>
        </p:grpSpPr>
        <p:sp>
          <p:nvSpPr>
            <p:cNvPr id="70" name="文本框 69"/>
            <p:cNvSpPr txBox="1"/>
            <p:nvPr/>
          </p:nvSpPr>
          <p:spPr>
            <a:xfrm>
              <a:off x="8997070" y="5005874"/>
              <a:ext cx="3007326" cy="931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消费端实现幂等性，就意味着，我们的消息永远不会消费多次，即使我们收到了多条一样的消息。在业务高峰期最容易产生消息重复消费问题，当Con（消费者）消费完消息时，在给Pro（生产者）返回 ack 时由于网络中断，导致Pro（生产端）未收到确认信息，该条消息就会（被我们的定时任务）重新发送并被Con（消费者）消费，但实际上该消费者已成功消费了该条消息，这就造成了重复消费。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前期预定的方案：唯一ID +指纹码机制，利用DB主键去重。没有落地实现。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976845" y="4824221"/>
              <a:ext cx="2690495" cy="128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6141C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消费端重复消费的方案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75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375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5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7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132661" y="2704218"/>
            <a:ext cx="7110602" cy="1553941"/>
            <a:chOff x="4132661" y="3013502"/>
            <a:chExt cx="7110602" cy="1553941"/>
          </a:xfrm>
        </p:grpSpPr>
        <p:sp>
          <p:nvSpPr>
            <p:cNvPr id="3" name="文本框 2"/>
            <p:cNvSpPr txBox="1"/>
            <p:nvPr/>
          </p:nvSpPr>
          <p:spPr>
            <a:xfrm>
              <a:off x="4142821" y="3013502"/>
              <a:ext cx="6245225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技术路线与实现方案</a:t>
              </a:r>
              <a:endPara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32661" y="3878292"/>
              <a:ext cx="7110602" cy="689151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介绍具体的技术栈和方案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rgbClr val="2137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: 圆角 16"/>
          <p:cNvSpPr/>
          <p:nvPr/>
        </p:nvSpPr>
        <p:spPr>
          <a:xfrm rot="2700000">
            <a:off x="2317399" y="2781984"/>
            <a:ext cx="1283396" cy="1283396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213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01576" y="3044279"/>
            <a:ext cx="131504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04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技术路线与实现方案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78435" y="1049655"/>
            <a:ext cx="11698605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6141C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 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本项目，在处理用户大量的请求系统登录的时候，我们会提前将用户的信息放在缓存（本地缓存和Redis缓存）中，来减少对数据库的访问，以便后面对用户的其他操作。秒杀的时候，做了验证码和安全校验，起到限流作用和防止同一ID或IP重复购买。同时如果同一ID频繁的请求，我们会直接拒绝该用户的请求。同时也会对秒杀的用户又一个状态的判断，每个用户在登陆我们的系统，都会携带UUID，也就是”ticket”，并设置了一个相应的过期时间。如果到了过期时间，系统会直接强制下线。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   为保证秒杀接口的安全性，防止其他开发人员恶意透露秒杀链接地址，提前秒杀商品，在获取秒杀接口的我们做了接口地址隐藏，我们生成秒杀接口的地址，是根据随机UUID来拼接。同时在点击秒杀接口的时候，要求用户输入数字计算验证码，将所有的请求分到不同的时间片段上，来达到分散用户的请求的效果。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   同时在秒杀的时候，会有一个对用户的筛选。满足条件的人才可以，继续后续的操作。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技术路线与实现方案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78435" y="1049655"/>
            <a:ext cx="11698605" cy="353822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  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6141C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    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在后续的秒杀执行流程中，我们采用了Redis的单线程的特性，避免不必要的上下文切换和竞争条件、同时它的大部分请求都是纯粹的内存的操作，速度很快、同时它是一个非阻塞I/O多路复用，在I/O操作上浪费的时间很少。当用户点击了秒杀按钮，后台业务会去Redis的缓存中查询库存的数量，利用缓存可以减少服务器的响应时间，提高用户的体验度。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    如果缓存中的库存还有剩余，会利用Redis的单线程去预减库存，这里的减库存是原子性的操作。同时为了减轻Redis的压力使用了Map标记库存。如果库存不足，会给用户友好的提示。同时为了防止用户重复购买，也增加一个判断，同时给用户友好的提示。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如果上述操作，都没有问题。在生成订单的过程，我们会利用RabbitMQ异步队列生成对应的订单，同时利用RabbitMQ的交换机模型，给用户一个提示，提醒用户支付，如果用户支付成功，才去数据库中真正的扣减库存。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7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132661" y="2704218"/>
            <a:ext cx="8059420" cy="1553941"/>
            <a:chOff x="4132661" y="3013502"/>
            <a:chExt cx="8059420" cy="1553941"/>
          </a:xfrm>
        </p:grpSpPr>
        <p:sp>
          <p:nvSpPr>
            <p:cNvPr id="3" name="文本框 2"/>
            <p:cNvSpPr txBox="1"/>
            <p:nvPr/>
          </p:nvSpPr>
          <p:spPr>
            <a:xfrm>
              <a:off x="4142821" y="3013502"/>
              <a:ext cx="8049260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业务模式</a:t>
              </a:r>
              <a:endPara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32661" y="3878292"/>
              <a:ext cx="7110602" cy="689151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简单介绍业务模式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rgbClr val="2137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: 圆角 16"/>
          <p:cNvSpPr/>
          <p:nvPr/>
        </p:nvSpPr>
        <p:spPr>
          <a:xfrm rot="2700000">
            <a:off x="2317399" y="2781984"/>
            <a:ext cx="1283396" cy="1283396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213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01576" y="3044279"/>
            <a:ext cx="131504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05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业务模式展示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824" y="1215853"/>
            <a:ext cx="7099845" cy="449932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55575" y="1013307"/>
            <a:ext cx="247168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B2C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6141C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314180" y="1913829"/>
            <a:ext cx="1131207" cy="0"/>
          </a:xfrm>
          <a:prstGeom prst="line">
            <a:avLst/>
          </a:prstGeom>
          <a:ln w="76200">
            <a:solidFill>
              <a:srgbClr val="2137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210820" y="2145665"/>
            <a:ext cx="4392930" cy="4399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本项目银行秒杀系统，正是应运而生。秒杀业务在很多电商领域，有很多的体现，大家熟知的618、双11大促等等。那么何为秒杀场景呢？简单来说，就是一件商品的购买人数远远大于这件商品的库存，而且这件商品在很短的时间就会被抢购一空。秒杀业务，是典型的短时大量突发访问增大的问题。由此可见，秒杀业务的特点：秒杀时网站的访问量大增（高并发）、秒杀购买的请求数量远小于库存。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06"/>
          <a:stretch>
            <a:fillRect/>
          </a:stretch>
        </p:blipFill>
        <p:spPr>
          <a:xfrm>
            <a:off x="5797684" y="1449421"/>
            <a:ext cx="5311303" cy="3336588"/>
          </a:xfrm>
          <a:prstGeom prst="rect">
            <a:avLst/>
          </a:prstGeom>
        </p:spPr>
      </p:pic>
      <p:pic>
        <p:nvPicPr>
          <p:cNvPr id="4" name="20220418_161428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1449705"/>
            <a:ext cx="5311140" cy="3500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75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375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vol="100000">
                <p:cTn id="18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4" grpId="0"/>
      <p:bldP spid="24" grpId="1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5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/>
          <p:cNvSpPr/>
          <p:nvPr/>
        </p:nvSpPr>
        <p:spPr>
          <a:xfrm rot="5400000" flipH="1">
            <a:off x="2667000" y="-2667002"/>
            <a:ext cx="6858001" cy="12192001"/>
          </a:xfrm>
          <a:prstGeom prst="parallelogram">
            <a:avLst>
              <a:gd name="adj" fmla="val 112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186053" y="613992"/>
            <a:ext cx="1819894" cy="987145"/>
            <a:chOff x="4707906" y="1032296"/>
            <a:chExt cx="1819894" cy="987145"/>
          </a:xfrm>
        </p:grpSpPr>
        <p:sp>
          <p:nvSpPr>
            <p:cNvPr id="4" name="文本框 3"/>
            <p:cNvSpPr txBox="1"/>
            <p:nvPr/>
          </p:nvSpPr>
          <p:spPr>
            <a:xfrm>
              <a:off x="4707906" y="1032296"/>
              <a:ext cx="18198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目录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47903" y="1638723"/>
              <a:ext cx="1739900" cy="3807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90204" pitchFamily="34" charset="0"/>
                  <a:ea typeface="OPPOSans M" panose="00020600040101010101" pitchFamily="18" charset="-122"/>
                  <a:cs typeface="Arial" panose="020B0604020202090204" pitchFamily="34" charset="0"/>
                </a:rPr>
                <a:t>contents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OPPOSans M" panose="00020600040101010101" pitchFamily="18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1057179" y="2037729"/>
            <a:ext cx="4450264" cy="865352"/>
            <a:chOff x="2184656" y="2122702"/>
            <a:chExt cx="4450264" cy="865352"/>
          </a:xfrm>
        </p:grpSpPr>
        <p:grpSp>
          <p:nvGrpSpPr>
            <p:cNvPr id="125" name="组合 124"/>
            <p:cNvGrpSpPr/>
            <p:nvPr/>
          </p:nvGrpSpPr>
          <p:grpSpPr>
            <a:xfrm>
              <a:off x="2184656" y="2212974"/>
              <a:ext cx="649399" cy="649399"/>
              <a:chOff x="2870200" y="1637607"/>
              <a:chExt cx="1384300" cy="1384300"/>
            </a:xfrm>
          </p:grpSpPr>
          <p:sp>
            <p:nvSpPr>
              <p:cNvPr id="126" name="矩形: 圆角 16"/>
              <p:cNvSpPr/>
              <p:nvPr/>
            </p:nvSpPr>
            <p:spPr>
              <a:xfrm rot="2700000">
                <a:off x="2870200" y="1637607"/>
                <a:ext cx="1384300" cy="1384300"/>
              </a:xfrm>
              <a:prstGeom prst="roundRect">
                <a:avLst/>
              </a:prstGeom>
              <a:noFill/>
              <a:ln w="28575">
                <a:solidFill>
                  <a:srgbClr val="2137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endParaRPr>
              </a:p>
            </p:txBody>
          </p:sp>
          <p:sp>
            <p:nvSpPr>
              <p:cNvPr id="127" name="文本框 126"/>
              <p:cNvSpPr txBox="1"/>
              <p:nvPr/>
            </p:nvSpPr>
            <p:spPr>
              <a:xfrm>
                <a:off x="2960295" y="1914259"/>
                <a:ext cx="1204113" cy="9841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213764"/>
                    </a:solidFill>
                    <a:effectLst/>
                    <a:uLnTx/>
                    <a:uFillTx/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01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3110304" y="2122702"/>
              <a:ext cx="254131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项目说明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3095616" y="2619754"/>
              <a:ext cx="353930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简单介绍项目的背景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6361768" y="2045349"/>
            <a:ext cx="4649470" cy="866622"/>
            <a:chOff x="2084679" y="2121432"/>
            <a:chExt cx="4649470" cy="866622"/>
          </a:xfrm>
        </p:grpSpPr>
        <p:grpSp>
          <p:nvGrpSpPr>
            <p:cNvPr id="132" name="组合 131"/>
            <p:cNvGrpSpPr/>
            <p:nvPr/>
          </p:nvGrpSpPr>
          <p:grpSpPr>
            <a:xfrm>
              <a:off x="2084679" y="2212973"/>
              <a:ext cx="806537" cy="649398"/>
              <a:chOff x="2657082" y="1637607"/>
              <a:chExt cx="1719265" cy="1384300"/>
            </a:xfrm>
          </p:grpSpPr>
          <p:sp>
            <p:nvSpPr>
              <p:cNvPr id="135" name="矩形: 圆角 16"/>
              <p:cNvSpPr/>
              <p:nvPr/>
            </p:nvSpPr>
            <p:spPr>
              <a:xfrm rot="2700000">
                <a:off x="2870200" y="1637607"/>
                <a:ext cx="1384300" cy="1384300"/>
              </a:xfrm>
              <a:prstGeom prst="roundRect">
                <a:avLst/>
              </a:prstGeom>
              <a:noFill/>
              <a:ln w="28575">
                <a:solidFill>
                  <a:srgbClr val="2038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2038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endParaRPr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2657082" y="1914259"/>
                <a:ext cx="1719265" cy="9841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>
                    <a:solidFill>
                      <a:srgbClr val="203864"/>
                    </a:solidFill>
                    <a:effectLst/>
                    <a:uLnTx/>
                    <a:uFillTx/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04</a:t>
                </a:r>
                <a:endParaRPr kumimoji="0" lang="zh-CN" altLang="en-US" sz="2400" b="0" i="0" u="none" strike="noStrike" kern="1200" cap="none" spc="0" normalizeH="0" baseline="0" noProof="0" dirty="0">
                  <a:solidFill>
                    <a:srgbClr val="203864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</p:grpSp>
        <p:sp>
          <p:nvSpPr>
            <p:cNvPr id="133" name="文本框 132"/>
            <p:cNvSpPr txBox="1"/>
            <p:nvPr/>
          </p:nvSpPr>
          <p:spPr>
            <a:xfrm>
              <a:off x="3110204" y="2121432"/>
              <a:ext cx="362394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技术路线及技术实现方案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95616" y="2619754"/>
              <a:ext cx="353930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介绍具体的技术栈和实现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936884" y="3519521"/>
            <a:ext cx="4655185" cy="865505"/>
            <a:chOff x="2064361" y="2122702"/>
            <a:chExt cx="4655185" cy="865505"/>
          </a:xfrm>
        </p:grpSpPr>
        <p:grpSp>
          <p:nvGrpSpPr>
            <p:cNvPr id="146" name="组合 145"/>
            <p:cNvGrpSpPr/>
            <p:nvPr/>
          </p:nvGrpSpPr>
          <p:grpSpPr>
            <a:xfrm>
              <a:off x="2064361" y="2212973"/>
              <a:ext cx="918390" cy="649398"/>
              <a:chOff x="2613771" y="1637607"/>
              <a:chExt cx="1957698" cy="1384300"/>
            </a:xfrm>
          </p:grpSpPr>
          <p:sp>
            <p:nvSpPr>
              <p:cNvPr id="149" name="矩形: 圆角 16"/>
              <p:cNvSpPr/>
              <p:nvPr/>
            </p:nvSpPr>
            <p:spPr>
              <a:xfrm rot="2700000">
                <a:off x="2870200" y="1637607"/>
                <a:ext cx="1384300" cy="1384300"/>
              </a:xfrm>
              <a:prstGeom prst="roundRect">
                <a:avLst/>
              </a:prstGeom>
              <a:noFill/>
              <a:ln w="28575">
                <a:solidFill>
                  <a:srgbClr val="2137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13771" y="1914259"/>
                <a:ext cx="1957698" cy="9841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213764"/>
                    </a:solidFill>
                    <a:effectLst/>
                    <a:uLnTx/>
                    <a:uFillTx/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02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</p:grpSp>
        <p:sp>
          <p:nvSpPr>
            <p:cNvPr id="147" name="文本框 146"/>
            <p:cNvSpPr txBox="1"/>
            <p:nvPr/>
          </p:nvSpPr>
          <p:spPr>
            <a:xfrm>
              <a:off x="3110304" y="2122702"/>
              <a:ext cx="254131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目标与解决思路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3095601" y="2619907"/>
              <a:ext cx="362394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介绍我们团队设计秒杀系统的思路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170" name="组合 169"/>
          <p:cNvGrpSpPr/>
          <p:nvPr/>
        </p:nvGrpSpPr>
        <p:grpSpPr>
          <a:xfrm>
            <a:off x="6362065" y="3542665"/>
            <a:ext cx="5297805" cy="894721"/>
            <a:chOff x="2104999" y="2122702"/>
            <a:chExt cx="4799322" cy="844805"/>
          </a:xfrm>
        </p:grpSpPr>
        <p:grpSp>
          <p:nvGrpSpPr>
            <p:cNvPr id="171" name="组合 170"/>
            <p:cNvGrpSpPr/>
            <p:nvPr/>
          </p:nvGrpSpPr>
          <p:grpSpPr>
            <a:xfrm>
              <a:off x="2104999" y="2212973"/>
              <a:ext cx="806537" cy="649398"/>
              <a:chOff x="2700402" y="1637607"/>
              <a:chExt cx="1719265" cy="1384300"/>
            </a:xfrm>
          </p:grpSpPr>
          <p:sp>
            <p:nvSpPr>
              <p:cNvPr id="174" name="矩形: 圆角 16"/>
              <p:cNvSpPr/>
              <p:nvPr/>
            </p:nvSpPr>
            <p:spPr>
              <a:xfrm rot="2700000">
                <a:off x="2870200" y="1637607"/>
                <a:ext cx="1384300" cy="1384300"/>
              </a:xfrm>
              <a:prstGeom prst="roundRect">
                <a:avLst/>
              </a:prstGeom>
              <a:noFill/>
              <a:ln w="28575">
                <a:solidFill>
                  <a:srgbClr val="2137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endParaRPr>
              </a:p>
            </p:txBody>
          </p:sp>
          <p:sp>
            <p:nvSpPr>
              <p:cNvPr id="175" name="文本框 174"/>
              <p:cNvSpPr txBox="1"/>
              <p:nvPr/>
            </p:nvSpPr>
            <p:spPr>
              <a:xfrm>
                <a:off x="2700402" y="1914259"/>
                <a:ext cx="1719265" cy="926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213764"/>
                    </a:solidFill>
                    <a:effectLst/>
                    <a:uLnTx/>
                    <a:uFillTx/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05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</p:grpSp>
        <p:sp>
          <p:nvSpPr>
            <p:cNvPr id="172" name="文本框 171"/>
            <p:cNvSpPr txBox="1"/>
            <p:nvPr/>
          </p:nvSpPr>
          <p:spPr>
            <a:xfrm>
              <a:off x="3095582" y="2122702"/>
              <a:ext cx="3808739" cy="43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人员组织框架及可行性分析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095616" y="2619754"/>
              <a:ext cx="3539304" cy="347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介绍人员组织和可行性分析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003963" y="5001314"/>
            <a:ext cx="4503480" cy="865352"/>
            <a:chOff x="2131440" y="2122702"/>
            <a:chExt cx="4503480" cy="865352"/>
          </a:xfrm>
        </p:grpSpPr>
        <p:grpSp>
          <p:nvGrpSpPr>
            <p:cNvPr id="45" name="组合 44"/>
            <p:cNvGrpSpPr/>
            <p:nvPr/>
          </p:nvGrpSpPr>
          <p:grpSpPr>
            <a:xfrm>
              <a:off x="2131440" y="2212973"/>
              <a:ext cx="755830" cy="649398"/>
              <a:chOff x="2756761" y="1637607"/>
              <a:chExt cx="1611175" cy="1384300"/>
            </a:xfrm>
          </p:grpSpPr>
          <p:sp>
            <p:nvSpPr>
              <p:cNvPr id="48" name="矩形: 圆角 16"/>
              <p:cNvSpPr/>
              <p:nvPr/>
            </p:nvSpPr>
            <p:spPr>
              <a:xfrm rot="2700000">
                <a:off x="2870200" y="1637607"/>
                <a:ext cx="1384300" cy="1384300"/>
              </a:xfrm>
              <a:prstGeom prst="roundRect">
                <a:avLst/>
              </a:prstGeom>
              <a:noFill/>
              <a:ln w="28575">
                <a:solidFill>
                  <a:srgbClr val="2137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2756761" y="1914253"/>
                <a:ext cx="1611175" cy="9841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>
                    <a:ln>
                      <a:noFill/>
                    </a:ln>
                    <a:solidFill>
                      <a:srgbClr val="213764"/>
                    </a:solidFill>
                    <a:effectLst/>
                    <a:uLnTx/>
                    <a:uFillTx/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03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3110610" y="2122702"/>
              <a:ext cx="32435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问题分析与解决方案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3095616" y="2619754"/>
              <a:ext cx="353930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介绍遇到的问题和解决方案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7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132661" y="2704218"/>
            <a:ext cx="7110602" cy="1553941"/>
            <a:chOff x="4132661" y="3013502"/>
            <a:chExt cx="7110602" cy="1553941"/>
          </a:xfrm>
        </p:grpSpPr>
        <p:sp>
          <p:nvSpPr>
            <p:cNvPr id="3" name="文本框 2"/>
            <p:cNvSpPr txBox="1"/>
            <p:nvPr/>
          </p:nvSpPr>
          <p:spPr>
            <a:xfrm>
              <a:off x="4142821" y="3013502"/>
              <a:ext cx="7099935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人员组织和可行性分析</a:t>
              </a:r>
              <a:endPara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32661" y="3878292"/>
              <a:ext cx="7110602" cy="689151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简单介绍团队成员和可行性分析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rgbClr val="2137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: 圆角 16"/>
          <p:cNvSpPr/>
          <p:nvPr/>
        </p:nvSpPr>
        <p:spPr>
          <a:xfrm rot="2700000">
            <a:off x="2317399" y="2781984"/>
            <a:ext cx="1283396" cy="1283396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213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01576" y="3044279"/>
            <a:ext cx="131504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06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" t="49867" r="3867" b="7494"/>
          <a:stretch>
            <a:fillRect/>
          </a:stretch>
        </p:blipFill>
        <p:spPr>
          <a:xfrm>
            <a:off x="-9729" y="1196505"/>
            <a:ext cx="12201729" cy="3103121"/>
          </a:xfrm>
          <a:custGeom>
            <a:avLst/>
            <a:gdLst>
              <a:gd name="connsiteX0" fmla="*/ 0 w 12192000"/>
              <a:gd name="connsiteY0" fmla="*/ 0 h 1755649"/>
              <a:gd name="connsiteX1" fmla="*/ 12192000 w 12192000"/>
              <a:gd name="connsiteY1" fmla="*/ 0 h 1755649"/>
              <a:gd name="connsiteX2" fmla="*/ 12192000 w 12192000"/>
              <a:gd name="connsiteY2" fmla="*/ 1755649 h 1755649"/>
              <a:gd name="connsiteX3" fmla="*/ 0 w 12192000"/>
              <a:gd name="connsiteY3" fmla="*/ 1755649 h 1755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755649">
                <a:moveTo>
                  <a:pt x="0" y="0"/>
                </a:moveTo>
                <a:lnTo>
                  <a:pt x="12192000" y="0"/>
                </a:lnTo>
                <a:lnTo>
                  <a:pt x="12192000" y="1755649"/>
                </a:lnTo>
                <a:lnTo>
                  <a:pt x="0" y="1755649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团队成员介绍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7" name="TextBox 4"/>
          <p:cNvSpPr txBox="1"/>
          <p:nvPr/>
        </p:nvSpPr>
        <p:spPr>
          <a:xfrm>
            <a:off x="8006842" y="1744380"/>
            <a:ext cx="147784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8966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Arial" panose="020B0604020202090204" pitchFamily="34" charset="0"/>
              </a:rPr>
              <a:t>单击编辑标题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48" name="Rectangle 37"/>
          <p:cNvSpPr/>
          <p:nvPr/>
        </p:nvSpPr>
        <p:spPr>
          <a:xfrm>
            <a:off x="6812872" y="1197795"/>
            <a:ext cx="3408587" cy="3101831"/>
          </a:xfrm>
          <a:prstGeom prst="rect">
            <a:avLst/>
          </a:prstGeom>
          <a:solidFill>
            <a:srgbClr val="213764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7320850" y="2277574"/>
            <a:ext cx="2392631" cy="11620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just" defTabSz="89662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Arial" panose="020B0604020202090204" pitchFamily="34" charset="0"/>
              </a:rPr>
              <a:t>组长：       刘林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Arial" panose="020B0604020202090204" pitchFamily="34" charset="0"/>
            </a:endParaRPr>
          </a:p>
          <a:p>
            <a:pPr marL="0" marR="0" lvl="0" indent="0" algn="just" defTabSz="89662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Arial" panose="020B0604020202090204" pitchFamily="34" charset="0"/>
              </a:rPr>
              <a:t>主力：       张勇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Arial" panose="020B0604020202090204" pitchFamily="34" charset="0"/>
            </a:endParaRPr>
          </a:p>
          <a:p>
            <a:pPr marL="0" marR="0" lvl="0" indent="0" algn="just" defTabSz="89662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Arial" panose="020B0604020202090204" pitchFamily="34" charset="0"/>
              </a:rPr>
              <a:t>成员：       常安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Arial" panose="020B0604020202090204" pitchFamily="34" charset="0"/>
            </a:endParaRPr>
          </a:p>
          <a:p>
            <a:pPr marL="0" marR="0" lvl="0" indent="0" algn="just" defTabSz="89662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Arial" panose="020B0604020202090204" pitchFamily="34" charset="0"/>
              </a:rPr>
              <a:t>成员：       张杭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50" name="TextBox 4"/>
          <p:cNvSpPr txBox="1"/>
          <p:nvPr/>
        </p:nvSpPr>
        <p:spPr>
          <a:xfrm>
            <a:off x="7789037" y="1744380"/>
            <a:ext cx="1477847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8966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Arial" panose="020B0604020202090204" pitchFamily="34" charset="0"/>
              </a:rPr>
              <a:t>BearBrick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Arial" panose="020B0604020202090204" pitchFamily="34" charset="0"/>
              </a:rPr>
              <a:t>团队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Arial" panose="020B0604020202090204" pitchFamily="3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368062" y="5255444"/>
            <a:ext cx="9609787" cy="32258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89662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Arial" panose="020B0604020202090204" pitchFamily="34" charset="0"/>
              </a:rPr>
              <a:t>在开发的过程中，虽然困难重重，而且项目的最终，并没有我们达到我们预期的结果，但是收获还是有的。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7000"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流程图: 手动输入 2"/>
          <p:cNvSpPr/>
          <p:nvPr/>
        </p:nvSpPr>
        <p:spPr>
          <a:xfrm rot="5400000">
            <a:off x="479321" y="-479322"/>
            <a:ext cx="6858002" cy="7816645"/>
          </a:xfrm>
          <a:prstGeom prst="flowChartManualInp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cs typeface="+mn-cs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643128" y="1402963"/>
            <a:ext cx="1181100" cy="1370076"/>
            <a:chOff x="5505450" y="1305687"/>
            <a:chExt cx="1181100" cy="1370076"/>
          </a:xfrm>
        </p:grpSpPr>
        <p:sp>
          <p:nvSpPr>
            <p:cNvPr id="11" name="六边形 10"/>
            <p:cNvSpPr/>
            <p:nvPr/>
          </p:nvSpPr>
          <p:spPr>
            <a:xfrm rot="5400000">
              <a:off x="5410962" y="1400175"/>
              <a:ext cx="1370076" cy="1181100"/>
            </a:xfrm>
            <a:prstGeom prst="hexagon">
              <a:avLst/>
            </a:prstGeom>
            <a:noFill/>
            <a:ln w="38100" cap="flat" cmpd="sng" algn="ctr">
              <a:solidFill>
                <a:srgbClr val="21376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黑体" panose="02010609060101010101" charset="-122"/>
              </a:endParaRPr>
            </a:p>
          </p:txBody>
        </p:sp>
        <p:sp>
          <p:nvSpPr>
            <p:cNvPr id="12" name="椭圆 8"/>
            <p:cNvSpPr/>
            <p:nvPr/>
          </p:nvSpPr>
          <p:spPr>
            <a:xfrm>
              <a:off x="5783580" y="1689852"/>
              <a:ext cx="624840" cy="601746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rgbClr val="213764"/>
            </a:solidFill>
            <a:ln w="12700" cap="flat" cmpd="sng" algn="ctr">
              <a:solidFill>
                <a:srgbClr val="213764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黑体" panose="02010609060101010101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1910234" y="362949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黑体" panose="02010609060101010101" charset="-122"/>
              </a:rPr>
              <a:t>感谢观看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黑体" panose="0201060906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281863" y="3033399"/>
            <a:ext cx="39036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OPPOSans R" panose="00020600040101010101" pitchFamily="18" charset="-122"/>
                <a:cs typeface="Arial" panose="020B0604020202090204" pitchFamily="34" charset="0"/>
                <a:sym typeface="黑体" panose="02010609060101010101" charset="-122"/>
              </a:rPr>
              <a:t>Thank you for watching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OPPOSans R" panose="00020600040101010101" pitchFamily="18" charset="-122"/>
              <a:cs typeface="Arial" panose="020B0604020202090204" pitchFamily="34" charset="0"/>
              <a:sym typeface="黑体" panose="02010609060101010101" charset="-122"/>
            </a:endParaRPr>
          </a:p>
        </p:txBody>
      </p:sp>
      <p:sp>
        <p:nvSpPr>
          <p:cNvPr id="9" name="矩形 8"/>
          <p:cNvSpPr/>
          <p:nvPr/>
        </p:nvSpPr>
        <p:spPr>
          <a:xfrm rot="4577799">
            <a:off x="4949425" y="3372275"/>
            <a:ext cx="3381982" cy="342648"/>
          </a:xfrm>
          <a:prstGeom prst="rect">
            <a:avLst/>
          </a:prstGeom>
          <a:solidFill>
            <a:srgbClr val="213764">
              <a:alpha val="9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 rot="4577799">
            <a:off x="3355497" y="3257676"/>
            <a:ext cx="7206014" cy="342648"/>
          </a:xfrm>
          <a:prstGeom prst="rect">
            <a:avLst/>
          </a:prstGeom>
          <a:solidFill>
            <a:srgbClr val="213764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7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132661" y="2704218"/>
            <a:ext cx="7110602" cy="1553941"/>
            <a:chOff x="4132661" y="3013502"/>
            <a:chExt cx="7110602" cy="1553941"/>
          </a:xfrm>
        </p:grpSpPr>
        <p:sp>
          <p:nvSpPr>
            <p:cNvPr id="3" name="文本框 2"/>
            <p:cNvSpPr txBox="1"/>
            <p:nvPr/>
          </p:nvSpPr>
          <p:spPr>
            <a:xfrm>
              <a:off x="4142718" y="3013502"/>
              <a:ext cx="5105611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项目说明</a:t>
              </a:r>
              <a:endPara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32661" y="3878292"/>
              <a:ext cx="7110602" cy="689151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简单介绍项目背景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rgbClr val="2137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: 圆角 16"/>
          <p:cNvSpPr/>
          <p:nvPr/>
        </p:nvSpPr>
        <p:spPr>
          <a:xfrm rot="2700000">
            <a:off x="2317399" y="2781984"/>
            <a:ext cx="1283396" cy="1283396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213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01576" y="3044279"/>
            <a:ext cx="13150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01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项目简介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62320" y="4290757"/>
            <a:ext cx="1807862" cy="1637616"/>
            <a:chOff x="1399574" y="4213093"/>
            <a:chExt cx="1807862" cy="1637616"/>
          </a:xfrm>
        </p:grpSpPr>
        <p:sp>
          <p:nvSpPr>
            <p:cNvPr id="7" name="文本框 6"/>
            <p:cNvSpPr txBox="1"/>
            <p:nvPr/>
          </p:nvSpPr>
          <p:spPr>
            <a:xfrm>
              <a:off x="1399574" y="4213093"/>
              <a:ext cx="8815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504349" y="4788880"/>
              <a:ext cx="1703087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这里输入具体的阐述内容这里输入具体的阐述内容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783218" y="4290757"/>
            <a:ext cx="1781589" cy="1637616"/>
            <a:chOff x="3423457" y="4213093"/>
            <a:chExt cx="1781589" cy="1637616"/>
          </a:xfrm>
        </p:grpSpPr>
        <p:sp>
          <p:nvSpPr>
            <p:cNvPr id="10" name="文本框 9"/>
            <p:cNvSpPr txBox="1"/>
            <p:nvPr/>
          </p:nvSpPr>
          <p:spPr>
            <a:xfrm>
              <a:off x="3423457" y="4213093"/>
              <a:ext cx="8815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02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528232" y="4788880"/>
              <a:ext cx="1676814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这里输入具体的阐述内容这里输入具体的阐述内容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277843" y="4290757"/>
            <a:ext cx="1714930" cy="1637616"/>
            <a:chOff x="5447340" y="4213093"/>
            <a:chExt cx="1714930" cy="1637616"/>
          </a:xfrm>
        </p:grpSpPr>
        <p:sp>
          <p:nvSpPr>
            <p:cNvPr id="13" name="文本框 12"/>
            <p:cNvSpPr txBox="1"/>
            <p:nvPr/>
          </p:nvSpPr>
          <p:spPr>
            <a:xfrm>
              <a:off x="5447340" y="4213093"/>
              <a:ext cx="8815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03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52115" y="4788880"/>
              <a:ext cx="1610155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这里输入具体的阐述内容这里输入具体的阐述内容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178367" y="2085627"/>
            <a:ext cx="7052750" cy="41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2255" y="1412875"/>
            <a:ext cx="6969125" cy="5507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Arial" panose="020B0604020202090204" pitchFamily="34" charset="0"/>
                <a:ea typeface="OPPOSans M" panose="00020600040101010101" pitchFamily="18" charset="-122"/>
                <a:cs typeface="Arial" panose="020B0604020202090204" pitchFamily="34" charset="0"/>
              </a:rPr>
              <a:t>    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Arial" panose="020B0604020202090204" pitchFamily="34" charset="0"/>
              <a:ea typeface="OPPOSans M" panose="00020600040101010101" pitchFamily="18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Arial" panose="020B0604020202090204" pitchFamily="34" charset="0"/>
                <a:ea typeface="OPPOSans M" panose="00020600040101010101" pitchFamily="18" charset="-122"/>
                <a:cs typeface="Arial" panose="020B0604020202090204" pitchFamily="34" charset="0"/>
              </a:rPr>
              <a:t>    在互联网的大环境下，越来越多的行业加入了数字化的赛道。积极整合资源完成产业结构升级，成为了国内大小公司前行的方向;与此同时，银行业也在积 极的跟上脚步，依托互联网进行技术重整与升级。伴随着大量新技术的涌现，积 极响应、快速迭代、持续集成等口号不再专属于科技公司，如今的银行业，同样 需要行业先进技术的使用；三高是互联网场景下亘久不变话题，高并发是实际业 务下不可避免的前提，高性能与高可用则直接决定着用户的体验，这三者如何进 行合理的结合，在银行业也将越来越举足轻重。 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Arial" panose="020B0604020202090204" pitchFamily="34" charset="0"/>
              <a:ea typeface="OPPOSans M" panose="00020600040101010101" pitchFamily="18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Arial" panose="020B0604020202090204" pitchFamily="34" charset="0"/>
              <a:ea typeface="OPPOSans M" panose="00020600040101010101" pitchFamily="18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Arial" panose="020B0604020202090204" pitchFamily="34" charset="0"/>
                <a:ea typeface="OPPOSans M" panose="00020600040101010101" pitchFamily="18" charset="-122"/>
                <a:cs typeface="Arial" panose="020B0604020202090204" pitchFamily="34" charset="0"/>
              </a:rPr>
              <a:t>    银行业竞争日趋白热化，获客成本持续增长，传统银行借鉴互联网营销方式 成为破局之道，其中定期推出不同的秒杀活动是最常见的几种营销方式之一。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Arial" panose="020B0604020202090204" pitchFamily="34" charset="0"/>
              <a:ea typeface="OPPOSans M" panose="00020600040101010101" pitchFamily="18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Arial" panose="020B0604020202090204" pitchFamily="34" charset="0"/>
              <a:ea typeface="OPPOSans M" panose="00020600040101010101" pitchFamily="18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Arial" panose="020B0604020202090204" pitchFamily="34" charset="0"/>
                <a:ea typeface="OPPOSans M" panose="00020600040101010101" pitchFamily="18" charset="-122"/>
                <a:cs typeface="Arial" panose="020B0604020202090204" pitchFamily="34" charset="0"/>
              </a:rPr>
              <a:t>    本项目银行秒杀系统，正是应运而生。秒杀业务在很多电商领域，有很多的体现，大家熟知的618、双11大促等等。那么何为秒杀场景呢？简单来说，就是一件商品的购买人数远远大于这件商品的库存，而且这件商品在很短的时间就会被抢购一空。秒杀业务，是典型的短时大量突发访问增大的问题。由此可见，秒杀业务的特点：秒杀时网站的访问量大增（高并发）、秒杀购买的请求数量远小于库存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Arial" panose="020B0604020202090204" pitchFamily="34" charset="0"/>
              <a:ea typeface="OPPOSans M" panose="00020600040101010101" pitchFamily="18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Arial" panose="020B0604020202090204" pitchFamily="34" charset="0"/>
              <a:ea typeface="OPPOSans M" panose="00020600040101010101" pitchFamily="18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Arial" panose="020B0604020202090204" pitchFamily="34" charset="0"/>
              <a:ea typeface="OPPOSans M" panose="00020600040101010101" pitchFamily="18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Arial" panose="020B0604020202090204" pitchFamily="34" charset="0"/>
              <a:ea typeface="OPPOSans M" panose="00020600040101010101" pitchFamily="18" charset="-122"/>
              <a:cs typeface="Arial" panose="020B060402020209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6396" y="891010"/>
            <a:ext cx="5105611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项目背景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6141C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9" r="9259"/>
          <a:stretch>
            <a:fillRect/>
          </a:stretch>
        </p:blipFill>
        <p:spPr>
          <a:xfrm>
            <a:off x="7380324" y="1150220"/>
            <a:ext cx="4652790" cy="53136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764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>
          <a:xfrm>
            <a:off x="4132661" y="2704218"/>
            <a:ext cx="7110602" cy="1553941"/>
            <a:chOff x="4132661" y="3013502"/>
            <a:chExt cx="7110602" cy="1553941"/>
          </a:xfrm>
        </p:grpSpPr>
        <p:sp>
          <p:nvSpPr>
            <p:cNvPr id="5" name="文本框 4"/>
            <p:cNvSpPr txBox="1"/>
            <p:nvPr/>
          </p:nvSpPr>
          <p:spPr>
            <a:xfrm>
              <a:off x="4142718" y="3013502"/>
              <a:ext cx="5105611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目标与解决思路</a:t>
              </a:r>
              <a:endPara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132661" y="3878292"/>
              <a:ext cx="7110602" cy="689151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fontScale="900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简单介绍系统在构建的初期的目标与思路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rgbClr val="2137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圆角 16"/>
          <p:cNvSpPr/>
          <p:nvPr/>
        </p:nvSpPr>
        <p:spPr>
          <a:xfrm rot="2700000">
            <a:off x="2317399" y="2781984"/>
            <a:ext cx="1283396" cy="1283396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213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301576" y="3044279"/>
            <a:ext cx="131504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02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6745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+mn-ea"/>
              </a:rPr>
              <a:t>目标与解决思路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5915109" y="3039444"/>
            <a:ext cx="971550" cy="971550"/>
          </a:xfrm>
          <a:prstGeom prst="ellipse">
            <a:avLst/>
          </a:prstGeom>
          <a:solidFill>
            <a:srgbClr val="21376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5915109" y="1041232"/>
            <a:ext cx="971550" cy="971550"/>
            <a:chOff x="6861259" y="2716362"/>
            <a:chExt cx="971550" cy="971550"/>
          </a:xfrm>
        </p:grpSpPr>
        <p:sp>
          <p:nvSpPr>
            <p:cNvPr id="27" name="椭圆 26"/>
            <p:cNvSpPr/>
            <p:nvPr/>
          </p:nvSpPr>
          <p:spPr>
            <a:xfrm>
              <a:off x="6861259" y="2716362"/>
              <a:ext cx="971550" cy="97155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28" name="bank_154248"/>
            <p:cNvSpPr>
              <a:spLocks noChangeAspect="1"/>
            </p:cNvSpPr>
            <p:nvPr/>
          </p:nvSpPr>
          <p:spPr bwMode="auto">
            <a:xfrm>
              <a:off x="7093180" y="2954875"/>
              <a:ext cx="495175" cy="494522"/>
            </a:xfrm>
            <a:custGeom>
              <a:avLst/>
              <a:gdLst>
                <a:gd name="T0" fmla="*/ 379 w 487"/>
                <a:gd name="T1" fmla="*/ 89 h 487"/>
                <a:gd name="T2" fmla="*/ 374 w 487"/>
                <a:gd name="T3" fmla="*/ 94 h 487"/>
                <a:gd name="T4" fmla="*/ 103 w 487"/>
                <a:gd name="T5" fmla="*/ 88 h 487"/>
                <a:gd name="T6" fmla="*/ 29 w 487"/>
                <a:gd name="T7" fmla="*/ 212 h 487"/>
                <a:gd name="T8" fmla="*/ 133 w 487"/>
                <a:gd name="T9" fmla="*/ 393 h 487"/>
                <a:gd name="T10" fmla="*/ 215 w 487"/>
                <a:gd name="T11" fmla="*/ 462 h 487"/>
                <a:gd name="T12" fmla="*/ 212 w 487"/>
                <a:gd name="T13" fmla="*/ 448 h 487"/>
                <a:gd name="T14" fmla="*/ 231 w 487"/>
                <a:gd name="T15" fmla="*/ 420 h 487"/>
                <a:gd name="T16" fmla="*/ 194 w 487"/>
                <a:gd name="T17" fmla="*/ 337 h 487"/>
                <a:gd name="T18" fmla="*/ 108 w 487"/>
                <a:gd name="T19" fmla="*/ 274 h 487"/>
                <a:gd name="T20" fmla="*/ 69 w 487"/>
                <a:gd name="T21" fmla="*/ 227 h 487"/>
                <a:gd name="T22" fmla="*/ 91 w 487"/>
                <a:gd name="T23" fmla="*/ 207 h 487"/>
                <a:gd name="T24" fmla="*/ 78 w 487"/>
                <a:gd name="T25" fmla="*/ 229 h 487"/>
                <a:gd name="T26" fmla="*/ 110 w 487"/>
                <a:gd name="T27" fmla="*/ 242 h 487"/>
                <a:gd name="T28" fmla="*/ 112 w 487"/>
                <a:gd name="T29" fmla="*/ 208 h 487"/>
                <a:gd name="T30" fmla="*/ 204 w 487"/>
                <a:gd name="T31" fmla="*/ 161 h 487"/>
                <a:gd name="T32" fmla="*/ 226 w 487"/>
                <a:gd name="T33" fmla="*/ 163 h 487"/>
                <a:gd name="T34" fmla="*/ 233 w 487"/>
                <a:gd name="T35" fmla="*/ 136 h 487"/>
                <a:gd name="T36" fmla="*/ 201 w 487"/>
                <a:gd name="T37" fmla="*/ 108 h 487"/>
                <a:gd name="T38" fmla="*/ 206 w 487"/>
                <a:gd name="T39" fmla="*/ 99 h 487"/>
                <a:gd name="T40" fmla="*/ 239 w 487"/>
                <a:gd name="T41" fmla="*/ 105 h 487"/>
                <a:gd name="T42" fmla="*/ 236 w 487"/>
                <a:gd name="T43" fmla="*/ 78 h 487"/>
                <a:gd name="T44" fmla="*/ 214 w 487"/>
                <a:gd name="T45" fmla="*/ 69 h 487"/>
                <a:gd name="T46" fmla="*/ 217 w 487"/>
                <a:gd name="T47" fmla="*/ 47 h 487"/>
                <a:gd name="T48" fmla="*/ 205 w 487"/>
                <a:gd name="T49" fmla="*/ 62 h 487"/>
                <a:gd name="T50" fmla="*/ 184 w 487"/>
                <a:gd name="T51" fmla="*/ 63 h 487"/>
                <a:gd name="T52" fmla="*/ 176 w 487"/>
                <a:gd name="T53" fmla="*/ 63 h 487"/>
                <a:gd name="T54" fmla="*/ 172 w 487"/>
                <a:gd name="T55" fmla="*/ 82 h 487"/>
                <a:gd name="T56" fmla="*/ 162 w 487"/>
                <a:gd name="T57" fmla="*/ 75 h 487"/>
                <a:gd name="T58" fmla="*/ 140 w 487"/>
                <a:gd name="T59" fmla="*/ 62 h 487"/>
                <a:gd name="T60" fmla="*/ 356 w 487"/>
                <a:gd name="T61" fmla="*/ 54 h 487"/>
                <a:gd name="T62" fmla="*/ 367 w 487"/>
                <a:gd name="T63" fmla="*/ 96 h 487"/>
                <a:gd name="T64" fmla="*/ 366 w 487"/>
                <a:gd name="T65" fmla="*/ 109 h 487"/>
                <a:gd name="T66" fmla="*/ 350 w 487"/>
                <a:gd name="T67" fmla="*/ 121 h 487"/>
                <a:gd name="T68" fmla="*/ 351 w 487"/>
                <a:gd name="T69" fmla="*/ 128 h 487"/>
                <a:gd name="T70" fmla="*/ 362 w 487"/>
                <a:gd name="T71" fmla="*/ 126 h 487"/>
                <a:gd name="T72" fmla="*/ 367 w 487"/>
                <a:gd name="T73" fmla="*/ 164 h 487"/>
                <a:gd name="T74" fmla="*/ 396 w 487"/>
                <a:gd name="T75" fmla="*/ 145 h 487"/>
                <a:gd name="T76" fmla="*/ 432 w 487"/>
                <a:gd name="T77" fmla="*/ 152 h 487"/>
                <a:gd name="T78" fmla="*/ 435 w 487"/>
                <a:gd name="T79" fmla="*/ 166 h 487"/>
                <a:gd name="T80" fmla="*/ 380 w 487"/>
                <a:gd name="T81" fmla="*/ 177 h 487"/>
                <a:gd name="T82" fmla="*/ 398 w 487"/>
                <a:gd name="T83" fmla="*/ 300 h 487"/>
                <a:gd name="T84" fmla="*/ 134 w 487"/>
                <a:gd name="T85" fmla="*/ 150 h 487"/>
                <a:gd name="T86" fmla="*/ 141 w 487"/>
                <a:gd name="T87" fmla="*/ 158 h 487"/>
                <a:gd name="T88" fmla="*/ 183 w 487"/>
                <a:gd name="T89" fmla="*/ 84 h 487"/>
                <a:gd name="T90" fmla="*/ 210 w 487"/>
                <a:gd name="T91" fmla="*/ 83 h 487"/>
                <a:gd name="T92" fmla="*/ 203 w 487"/>
                <a:gd name="T93" fmla="*/ 69 h 487"/>
                <a:gd name="T94" fmla="*/ 218 w 487"/>
                <a:gd name="T95" fmla="*/ 84 h 487"/>
                <a:gd name="T96" fmla="*/ 361 w 487"/>
                <a:gd name="T97" fmla="*/ 119 h 487"/>
                <a:gd name="T98" fmla="*/ 113 w 487"/>
                <a:gd name="T99" fmla="*/ 257 h 487"/>
                <a:gd name="T100" fmla="*/ 276 w 487"/>
                <a:gd name="T101" fmla="*/ 112 h 487"/>
                <a:gd name="T102" fmla="*/ 257 w 487"/>
                <a:gd name="T103" fmla="*/ 93 h 487"/>
                <a:gd name="T104" fmla="*/ 244 w 487"/>
                <a:gd name="T105" fmla="*/ 67 h 487"/>
                <a:gd name="T106" fmla="*/ 224 w 487"/>
                <a:gd name="T107" fmla="*/ 63 h 487"/>
                <a:gd name="T108" fmla="*/ 255 w 487"/>
                <a:gd name="T109" fmla="*/ 48 h 487"/>
                <a:gd name="T110" fmla="*/ 273 w 487"/>
                <a:gd name="T111" fmla="*/ 47 h 487"/>
                <a:gd name="T112" fmla="*/ 295 w 487"/>
                <a:gd name="T113" fmla="*/ 46 h 487"/>
                <a:gd name="T114" fmla="*/ 310 w 487"/>
                <a:gd name="T115" fmla="*/ 78 h 487"/>
                <a:gd name="T116" fmla="*/ 312 w 487"/>
                <a:gd name="T117" fmla="*/ 99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87" h="487">
                  <a:moveTo>
                    <a:pt x="243" y="0"/>
                  </a:moveTo>
                  <a:cubicBezTo>
                    <a:pt x="109" y="0"/>
                    <a:pt x="0" y="109"/>
                    <a:pt x="0" y="243"/>
                  </a:cubicBezTo>
                  <a:cubicBezTo>
                    <a:pt x="0" y="377"/>
                    <a:pt x="109" y="487"/>
                    <a:pt x="243" y="487"/>
                  </a:cubicBezTo>
                  <a:cubicBezTo>
                    <a:pt x="377" y="487"/>
                    <a:pt x="487" y="377"/>
                    <a:pt x="487" y="243"/>
                  </a:cubicBezTo>
                  <a:cubicBezTo>
                    <a:pt x="487" y="109"/>
                    <a:pt x="377" y="0"/>
                    <a:pt x="243" y="0"/>
                  </a:cubicBezTo>
                  <a:close/>
                  <a:moveTo>
                    <a:pt x="374" y="93"/>
                  </a:moveTo>
                  <a:cubicBezTo>
                    <a:pt x="375" y="94"/>
                    <a:pt x="375" y="94"/>
                    <a:pt x="376" y="94"/>
                  </a:cubicBezTo>
                  <a:cubicBezTo>
                    <a:pt x="377" y="94"/>
                    <a:pt x="377" y="94"/>
                    <a:pt x="378" y="94"/>
                  </a:cubicBezTo>
                  <a:cubicBezTo>
                    <a:pt x="379" y="93"/>
                    <a:pt x="380" y="91"/>
                    <a:pt x="379" y="89"/>
                  </a:cubicBezTo>
                  <a:cubicBezTo>
                    <a:pt x="378" y="87"/>
                    <a:pt x="377" y="84"/>
                    <a:pt x="375" y="82"/>
                  </a:cubicBezTo>
                  <a:cubicBezTo>
                    <a:pt x="376" y="82"/>
                    <a:pt x="376" y="82"/>
                    <a:pt x="376" y="82"/>
                  </a:cubicBezTo>
                  <a:cubicBezTo>
                    <a:pt x="376" y="82"/>
                    <a:pt x="376" y="81"/>
                    <a:pt x="377" y="81"/>
                  </a:cubicBezTo>
                  <a:cubicBezTo>
                    <a:pt x="381" y="90"/>
                    <a:pt x="384" y="95"/>
                    <a:pt x="385" y="98"/>
                  </a:cubicBezTo>
                  <a:cubicBezTo>
                    <a:pt x="385" y="98"/>
                    <a:pt x="385" y="98"/>
                    <a:pt x="385" y="97"/>
                  </a:cubicBezTo>
                  <a:cubicBezTo>
                    <a:pt x="384" y="97"/>
                    <a:pt x="383" y="97"/>
                    <a:pt x="382" y="97"/>
                  </a:cubicBezTo>
                  <a:cubicBezTo>
                    <a:pt x="381" y="98"/>
                    <a:pt x="380" y="99"/>
                    <a:pt x="380" y="100"/>
                  </a:cubicBezTo>
                  <a:cubicBezTo>
                    <a:pt x="379" y="99"/>
                    <a:pt x="377" y="97"/>
                    <a:pt x="375" y="94"/>
                  </a:cubicBezTo>
                  <a:cubicBezTo>
                    <a:pt x="375" y="94"/>
                    <a:pt x="374" y="94"/>
                    <a:pt x="374" y="94"/>
                  </a:cubicBezTo>
                  <a:cubicBezTo>
                    <a:pt x="374" y="93"/>
                    <a:pt x="374" y="93"/>
                    <a:pt x="374" y="93"/>
                  </a:cubicBezTo>
                  <a:close/>
                  <a:moveTo>
                    <a:pt x="96" y="80"/>
                  </a:moveTo>
                  <a:cubicBezTo>
                    <a:pt x="97" y="80"/>
                    <a:pt x="97" y="80"/>
                    <a:pt x="98" y="79"/>
                  </a:cubicBezTo>
                  <a:cubicBezTo>
                    <a:pt x="98" y="79"/>
                    <a:pt x="99" y="79"/>
                    <a:pt x="99" y="79"/>
                  </a:cubicBezTo>
                  <a:cubicBezTo>
                    <a:pt x="99" y="79"/>
                    <a:pt x="100" y="80"/>
                    <a:pt x="100" y="80"/>
                  </a:cubicBezTo>
                  <a:cubicBezTo>
                    <a:pt x="101" y="81"/>
                    <a:pt x="101" y="81"/>
                    <a:pt x="102" y="81"/>
                  </a:cubicBezTo>
                  <a:cubicBezTo>
                    <a:pt x="102" y="82"/>
                    <a:pt x="101" y="82"/>
                    <a:pt x="101" y="82"/>
                  </a:cubicBezTo>
                  <a:cubicBezTo>
                    <a:pt x="100" y="83"/>
                    <a:pt x="100" y="84"/>
                    <a:pt x="100" y="85"/>
                  </a:cubicBezTo>
                  <a:cubicBezTo>
                    <a:pt x="101" y="86"/>
                    <a:pt x="102" y="87"/>
                    <a:pt x="103" y="88"/>
                  </a:cubicBezTo>
                  <a:lnTo>
                    <a:pt x="103" y="88"/>
                  </a:lnTo>
                  <a:cubicBezTo>
                    <a:pt x="73" y="115"/>
                    <a:pt x="59" y="128"/>
                    <a:pt x="52" y="135"/>
                  </a:cubicBezTo>
                  <a:cubicBezTo>
                    <a:pt x="63" y="114"/>
                    <a:pt x="78" y="96"/>
                    <a:pt x="96" y="80"/>
                  </a:cubicBezTo>
                  <a:close/>
                  <a:moveTo>
                    <a:pt x="23" y="243"/>
                  </a:moveTo>
                  <a:cubicBezTo>
                    <a:pt x="23" y="228"/>
                    <a:pt x="25" y="213"/>
                    <a:pt x="28" y="198"/>
                  </a:cubicBezTo>
                  <a:cubicBezTo>
                    <a:pt x="28" y="199"/>
                    <a:pt x="29" y="199"/>
                    <a:pt x="30" y="199"/>
                  </a:cubicBezTo>
                  <a:lnTo>
                    <a:pt x="32" y="199"/>
                  </a:lnTo>
                  <a:lnTo>
                    <a:pt x="32" y="199"/>
                  </a:lnTo>
                  <a:cubicBezTo>
                    <a:pt x="31" y="204"/>
                    <a:pt x="30" y="208"/>
                    <a:pt x="29" y="212"/>
                  </a:cubicBezTo>
                  <a:cubicBezTo>
                    <a:pt x="29" y="213"/>
                    <a:pt x="29" y="213"/>
                    <a:pt x="29" y="214"/>
                  </a:cubicBezTo>
                  <a:cubicBezTo>
                    <a:pt x="30" y="220"/>
                    <a:pt x="31" y="229"/>
                    <a:pt x="32" y="235"/>
                  </a:cubicBezTo>
                  <a:cubicBezTo>
                    <a:pt x="32" y="236"/>
                    <a:pt x="32" y="237"/>
                    <a:pt x="33" y="237"/>
                  </a:cubicBezTo>
                  <a:cubicBezTo>
                    <a:pt x="64" y="256"/>
                    <a:pt x="79" y="291"/>
                    <a:pt x="82" y="298"/>
                  </a:cubicBezTo>
                  <a:cubicBezTo>
                    <a:pt x="73" y="314"/>
                    <a:pt x="70" y="326"/>
                    <a:pt x="73" y="336"/>
                  </a:cubicBezTo>
                  <a:cubicBezTo>
                    <a:pt x="76" y="347"/>
                    <a:pt x="85" y="353"/>
                    <a:pt x="93" y="357"/>
                  </a:cubicBezTo>
                  <a:cubicBezTo>
                    <a:pt x="93" y="360"/>
                    <a:pt x="94" y="363"/>
                    <a:pt x="95" y="366"/>
                  </a:cubicBezTo>
                  <a:cubicBezTo>
                    <a:pt x="95" y="367"/>
                    <a:pt x="96" y="367"/>
                    <a:pt x="96" y="368"/>
                  </a:cubicBezTo>
                  <a:cubicBezTo>
                    <a:pt x="96" y="368"/>
                    <a:pt x="115" y="387"/>
                    <a:pt x="133" y="393"/>
                  </a:cubicBezTo>
                  <a:cubicBezTo>
                    <a:pt x="138" y="420"/>
                    <a:pt x="154" y="440"/>
                    <a:pt x="178" y="454"/>
                  </a:cubicBezTo>
                  <a:cubicBezTo>
                    <a:pt x="178" y="454"/>
                    <a:pt x="178" y="454"/>
                    <a:pt x="178" y="454"/>
                  </a:cubicBezTo>
                  <a:cubicBezTo>
                    <a:pt x="87" y="426"/>
                    <a:pt x="23" y="342"/>
                    <a:pt x="23" y="243"/>
                  </a:cubicBezTo>
                  <a:close/>
                  <a:moveTo>
                    <a:pt x="439" y="333"/>
                  </a:moveTo>
                  <a:cubicBezTo>
                    <a:pt x="438" y="338"/>
                    <a:pt x="436" y="343"/>
                    <a:pt x="435" y="347"/>
                  </a:cubicBezTo>
                  <a:cubicBezTo>
                    <a:pt x="429" y="355"/>
                    <a:pt x="425" y="364"/>
                    <a:pt x="421" y="373"/>
                  </a:cubicBezTo>
                  <a:lnTo>
                    <a:pt x="420" y="374"/>
                  </a:lnTo>
                  <a:cubicBezTo>
                    <a:pt x="379" y="430"/>
                    <a:pt x="313" y="464"/>
                    <a:pt x="243" y="464"/>
                  </a:cubicBezTo>
                  <a:cubicBezTo>
                    <a:pt x="234" y="464"/>
                    <a:pt x="224" y="463"/>
                    <a:pt x="215" y="462"/>
                  </a:cubicBezTo>
                  <a:cubicBezTo>
                    <a:pt x="215" y="461"/>
                    <a:pt x="214" y="461"/>
                    <a:pt x="214" y="460"/>
                  </a:cubicBezTo>
                  <a:lnTo>
                    <a:pt x="213" y="459"/>
                  </a:lnTo>
                  <a:cubicBezTo>
                    <a:pt x="213" y="459"/>
                    <a:pt x="212" y="458"/>
                    <a:pt x="212" y="458"/>
                  </a:cubicBezTo>
                  <a:lnTo>
                    <a:pt x="208" y="456"/>
                  </a:lnTo>
                  <a:cubicBezTo>
                    <a:pt x="205" y="453"/>
                    <a:pt x="205" y="453"/>
                    <a:pt x="206" y="450"/>
                  </a:cubicBezTo>
                  <a:cubicBezTo>
                    <a:pt x="206" y="450"/>
                    <a:pt x="206" y="450"/>
                    <a:pt x="206" y="450"/>
                  </a:cubicBezTo>
                  <a:lnTo>
                    <a:pt x="206" y="450"/>
                  </a:lnTo>
                  <a:lnTo>
                    <a:pt x="209" y="450"/>
                  </a:lnTo>
                  <a:cubicBezTo>
                    <a:pt x="209" y="450"/>
                    <a:pt x="211" y="449"/>
                    <a:pt x="212" y="448"/>
                  </a:cubicBezTo>
                  <a:cubicBezTo>
                    <a:pt x="212" y="447"/>
                    <a:pt x="212" y="446"/>
                    <a:pt x="212" y="445"/>
                  </a:cubicBezTo>
                  <a:cubicBezTo>
                    <a:pt x="211" y="445"/>
                    <a:pt x="211" y="444"/>
                    <a:pt x="211" y="444"/>
                  </a:cubicBezTo>
                  <a:cubicBezTo>
                    <a:pt x="212" y="444"/>
                    <a:pt x="212" y="444"/>
                    <a:pt x="212" y="444"/>
                  </a:cubicBezTo>
                  <a:cubicBezTo>
                    <a:pt x="215" y="443"/>
                    <a:pt x="218" y="442"/>
                    <a:pt x="221" y="440"/>
                  </a:cubicBezTo>
                  <a:cubicBezTo>
                    <a:pt x="222" y="440"/>
                    <a:pt x="223" y="441"/>
                    <a:pt x="223" y="441"/>
                  </a:cubicBezTo>
                  <a:cubicBezTo>
                    <a:pt x="224" y="441"/>
                    <a:pt x="226" y="441"/>
                    <a:pt x="226" y="440"/>
                  </a:cubicBezTo>
                  <a:lnTo>
                    <a:pt x="230" y="437"/>
                  </a:lnTo>
                  <a:cubicBezTo>
                    <a:pt x="231" y="437"/>
                    <a:pt x="232" y="436"/>
                    <a:pt x="232" y="435"/>
                  </a:cubicBezTo>
                  <a:cubicBezTo>
                    <a:pt x="232" y="426"/>
                    <a:pt x="232" y="424"/>
                    <a:pt x="231" y="420"/>
                  </a:cubicBezTo>
                  <a:cubicBezTo>
                    <a:pt x="255" y="406"/>
                    <a:pt x="258" y="403"/>
                    <a:pt x="254" y="393"/>
                  </a:cubicBezTo>
                  <a:cubicBezTo>
                    <a:pt x="268" y="377"/>
                    <a:pt x="269" y="376"/>
                    <a:pt x="269" y="365"/>
                  </a:cubicBezTo>
                  <a:cubicBezTo>
                    <a:pt x="269" y="363"/>
                    <a:pt x="269" y="362"/>
                    <a:pt x="270" y="360"/>
                  </a:cubicBezTo>
                  <a:cubicBezTo>
                    <a:pt x="270" y="359"/>
                    <a:pt x="268" y="357"/>
                    <a:pt x="266" y="357"/>
                  </a:cubicBezTo>
                  <a:cubicBezTo>
                    <a:pt x="265" y="357"/>
                    <a:pt x="231" y="355"/>
                    <a:pt x="211" y="336"/>
                  </a:cubicBezTo>
                  <a:cubicBezTo>
                    <a:pt x="210" y="335"/>
                    <a:pt x="209" y="335"/>
                    <a:pt x="208" y="335"/>
                  </a:cubicBezTo>
                  <a:cubicBezTo>
                    <a:pt x="205" y="335"/>
                    <a:pt x="200" y="336"/>
                    <a:pt x="193" y="341"/>
                  </a:cubicBezTo>
                  <a:lnTo>
                    <a:pt x="192" y="340"/>
                  </a:lnTo>
                  <a:lnTo>
                    <a:pt x="194" y="337"/>
                  </a:lnTo>
                  <a:cubicBezTo>
                    <a:pt x="195" y="336"/>
                    <a:pt x="195" y="335"/>
                    <a:pt x="195" y="334"/>
                  </a:cubicBezTo>
                  <a:cubicBezTo>
                    <a:pt x="186" y="317"/>
                    <a:pt x="184" y="315"/>
                    <a:pt x="175" y="314"/>
                  </a:cubicBezTo>
                  <a:cubicBezTo>
                    <a:pt x="165" y="312"/>
                    <a:pt x="165" y="312"/>
                    <a:pt x="162" y="303"/>
                  </a:cubicBezTo>
                  <a:cubicBezTo>
                    <a:pt x="162" y="302"/>
                    <a:pt x="161" y="302"/>
                    <a:pt x="161" y="301"/>
                  </a:cubicBezTo>
                  <a:lnTo>
                    <a:pt x="158" y="298"/>
                  </a:lnTo>
                  <a:cubicBezTo>
                    <a:pt x="150" y="290"/>
                    <a:pt x="139" y="286"/>
                    <a:pt x="128" y="282"/>
                  </a:cubicBezTo>
                  <a:cubicBezTo>
                    <a:pt x="128" y="281"/>
                    <a:pt x="127" y="281"/>
                    <a:pt x="127" y="281"/>
                  </a:cubicBezTo>
                  <a:lnTo>
                    <a:pt x="121" y="282"/>
                  </a:lnTo>
                  <a:cubicBezTo>
                    <a:pt x="115" y="279"/>
                    <a:pt x="113" y="277"/>
                    <a:pt x="108" y="274"/>
                  </a:cubicBezTo>
                  <a:cubicBezTo>
                    <a:pt x="106" y="273"/>
                    <a:pt x="105" y="273"/>
                    <a:pt x="104" y="274"/>
                  </a:cubicBezTo>
                  <a:cubicBezTo>
                    <a:pt x="100" y="278"/>
                    <a:pt x="99" y="278"/>
                    <a:pt x="97" y="278"/>
                  </a:cubicBezTo>
                  <a:cubicBezTo>
                    <a:pt x="94" y="278"/>
                    <a:pt x="89" y="275"/>
                    <a:pt x="81" y="269"/>
                  </a:cubicBezTo>
                  <a:cubicBezTo>
                    <a:pt x="79" y="265"/>
                    <a:pt x="74" y="258"/>
                    <a:pt x="66" y="254"/>
                  </a:cubicBezTo>
                  <a:lnTo>
                    <a:pt x="66" y="252"/>
                  </a:lnTo>
                  <a:cubicBezTo>
                    <a:pt x="66" y="248"/>
                    <a:pt x="66" y="245"/>
                    <a:pt x="67" y="242"/>
                  </a:cubicBezTo>
                  <a:cubicBezTo>
                    <a:pt x="70" y="238"/>
                    <a:pt x="71" y="236"/>
                    <a:pt x="72" y="232"/>
                  </a:cubicBezTo>
                  <a:cubicBezTo>
                    <a:pt x="72" y="231"/>
                    <a:pt x="72" y="230"/>
                    <a:pt x="72" y="229"/>
                  </a:cubicBezTo>
                  <a:cubicBezTo>
                    <a:pt x="71" y="228"/>
                    <a:pt x="70" y="227"/>
                    <a:pt x="69" y="227"/>
                  </a:cubicBezTo>
                  <a:cubicBezTo>
                    <a:pt x="64" y="227"/>
                    <a:pt x="60" y="229"/>
                    <a:pt x="56" y="234"/>
                  </a:cubicBezTo>
                  <a:cubicBezTo>
                    <a:pt x="55" y="233"/>
                    <a:pt x="55" y="233"/>
                    <a:pt x="54" y="233"/>
                  </a:cubicBezTo>
                  <a:cubicBezTo>
                    <a:pt x="53" y="229"/>
                    <a:pt x="52" y="221"/>
                    <a:pt x="52" y="213"/>
                  </a:cubicBezTo>
                  <a:cubicBezTo>
                    <a:pt x="56" y="211"/>
                    <a:pt x="57" y="209"/>
                    <a:pt x="62" y="198"/>
                  </a:cubicBezTo>
                  <a:cubicBezTo>
                    <a:pt x="73" y="199"/>
                    <a:pt x="73" y="199"/>
                    <a:pt x="80" y="204"/>
                  </a:cubicBezTo>
                  <a:cubicBezTo>
                    <a:pt x="81" y="204"/>
                    <a:pt x="83" y="205"/>
                    <a:pt x="84" y="204"/>
                  </a:cubicBezTo>
                  <a:cubicBezTo>
                    <a:pt x="85" y="203"/>
                    <a:pt x="86" y="203"/>
                    <a:pt x="87" y="202"/>
                  </a:cubicBezTo>
                  <a:lnTo>
                    <a:pt x="88" y="205"/>
                  </a:lnTo>
                  <a:cubicBezTo>
                    <a:pt x="88" y="206"/>
                    <a:pt x="89" y="207"/>
                    <a:pt x="91" y="207"/>
                  </a:cubicBezTo>
                  <a:cubicBezTo>
                    <a:pt x="92" y="207"/>
                    <a:pt x="93" y="207"/>
                    <a:pt x="94" y="207"/>
                  </a:cubicBezTo>
                  <a:cubicBezTo>
                    <a:pt x="94" y="211"/>
                    <a:pt x="94" y="215"/>
                    <a:pt x="95" y="219"/>
                  </a:cubicBezTo>
                  <a:cubicBezTo>
                    <a:pt x="95" y="223"/>
                    <a:pt x="95" y="226"/>
                    <a:pt x="95" y="230"/>
                  </a:cubicBezTo>
                  <a:cubicBezTo>
                    <a:pt x="95" y="231"/>
                    <a:pt x="96" y="232"/>
                    <a:pt x="97" y="233"/>
                  </a:cubicBezTo>
                  <a:cubicBezTo>
                    <a:pt x="97" y="233"/>
                    <a:pt x="98" y="233"/>
                    <a:pt x="99" y="233"/>
                  </a:cubicBezTo>
                  <a:cubicBezTo>
                    <a:pt x="98" y="233"/>
                    <a:pt x="97" y="233"/>
                    <a:pt x="97" y="234"/>
                  </a:cubicBezTo>
                  <a:cubicBezTo>
                    <a:pt x="95" y="229"/>
                    <a:pt x="91" y="228"/>
                    <a:pt x="88" y="228"/>
                  </a:cubicBezTo>
                  <a:cubicBezTo>
                    <a:pt x="86" y="228"/>
                    <a:pt x="84" y="228"/>
                    <a:pt x="81" y="227"/>
                  </a:cubicBezTo>
                  <a:cubicBezTo>
                    <a:pt x="80" y="227"/>
                    <a:pt x="78" y="228"/>
                    <a:pt x="78" y="229"/>
                  </a:cubicBezTo>
                  <a:cubicBezTo>
                    <a:pt x="77" y="230"/>
                    <a:pt x="77" y="231"/>
                    <a:pt x="78" y="232"/>
                  </a:cubicBezTo>
                  <a:cubicBezTo>
                    <a:pt x="80" y="235"/>
                    <a:pt x="83" y="239"/>
                    <a:pt x="92" y="241"/>
                  </a:cubicBezTo>
                  <a:lnTo>
                    <a:pt x="92" y="241"/>
                  </a:lnTo>
                  <a:cubicBezTo>
                    <a:pt x="96" y="247"/>
                    <a:pt x="97" y="248"/>
                    <a:pt x="106" y="250"/>
                  </a:cubicBezTo>
                  <a:cubicBezTo>
                    <a:pt x="106" y="250"/>
                    <a:pt x="106" y="250"/>
                    <a:pt x="107" y="250"/>
                  </a:cubicBezTo>
                  <a:cubicBezTo>
                    <a:pt x="107" y="250"/>
                    <a:pt x="108" y="250"/>
                    <a:pt x="109" y="249"/>
                  </a:cubicBezTo>
                  <a:lnTo>
                    <a:pt x="111" y="247"/>
                  </a:lnTo>
                  <a:cubicBezTo>
                    <a:pt x="112" y="246"/>
                    <a:pt x="112" y="245"/>
                    <a:pt x="112" y="244"/>
                  </a:cubicBezTo>
                  <a:cubicBezTo>
                    <a:pt x="112" y="243"/>
                    <a:pt x="111" y="242"/>
                    <a:pt x="110" y="242"/>
                  </a:cubicBezTo>
                  <a:cubicBezTo>
                    <a:pt x="110" y="242"/>
                    <a:pt x="109" y="241"/>
                    <a:pt x="108" y="238"/>
                  </a:cubicBezTo>
                  <a:cubicBezTo>
                    <a:pt x="105" y="235"/>
                    <a:pt x="103" y="233"/>
                    <a:pt x="100" y="233"/>
                  </a:cubicBezTo>
                  <a:cubicBezTo>
                    <a:pt x="100" y="233"/>
                    <a:pt x="99" y="233"/>
                    <a:pt x="99" y="233"/>
                  </a:cubicBezTo>
                  <a:cubicBezTo>
                    <a:pt x="100" y="233"/>
                    <a:pt x="100" y="233"/>
                    <a:pt x="100" y="233"/>
                  </a:cubicBezTo>
                  <a:lnTo>
                    <a:pt x="111" y="224"/>
                  </a:lnTo>
                  <a:cubicBezTo>
                    <a:pt x="112" y="223"/>
                    <a:pt x="113" y="221"/>
                    <a:pt x="112" y="220"/>
                  </a:cubicBezTo>
                  <a:lnTo>
                    <a:pt x="109" y="214"/>
                  </a:lnTo>
                  <a:cubicBezTo>
                    <a:pt x="110" y="212"/>
                    <a:pt x="110" y="211"/>
                    <a:pt x="111" y="209"/>
                  </a:cubicBezTo>
                  <a:cubicBezTo>
                    <a:pt x="111" y="209"/>
                    <a:pt x="112" y="209"/>
                    <a:pt x="112" y="208"/>
                  </a:cubicBezTo>
                  <a:cubicBezTo>
                    <a:pt x="114" y="207"/>
                    <a:pt x="116" y="206"/>
                    <a:pt x="119" y="205"/>
                  </a:cubicBezTo>
                  <a:cubicBezTo>
                    <a:pt x="121" y="204"/>
                    <a:pt x="123" y="203"/>
                    <a:pt x="125" y="201"/>
                  </a:cubicBezTo>
                  <a:cubicBezTo>
                    <a:pt x="128" y="202"/>
                    <a:pt x="131" y="202"/>
                    <a:pt x="134" y="203"/>
                  </a:cubicBezTo>
                  <a:cubicBezTo>
                    <a:pt x="135" y="203"/>
                    <a:pt x="136" y="202"/>
                    <a:pt x="137" y="201"/>
                  </a:cubicBezTo>
                  <a:cubicBezTo>
                    <a:pt x="146" y="190"/>
                    <a:pt x="147" y="190"/>
                    <a:pt x="149" y="187"/>
                  </a:cubicBezTo>
                  <a:cubicBezTo>
                    <a:pt x="165" y="180"/>
                    <a:pt x="165" y="180"/>
                    <a:pt x="207" y="169"/>
                  </a:cubicBezTo>
                  <a:cubicBezTo>
                    <a:pt x="209" y="168"/>
                    <a:pt x="210" y="167"/>
                    <a:pt x="210" y="165"/>
                  </a:cubicBezTo>
                  <a:cubicBezTo>
                    <a:pt x="209" y="164"/>
                    <a:pt x="208" y="163"/>
                    <a:pt x="207" y="162"/>
                  </a:cubicBezTo>
                  <a:cubicBezTo>
                    <a:pt x="205" y="162"/>
                    <a:pt x="204" y="162"/>
                    <a:pt x="204" y="161"/>
                  </a:cubicBezTo>
                  <a:lnTo>
                    <a:pt x="207" y="158"/>
                  </a:lnTo>
                  <a:cubicBezTo>
                    <a:pt x="207" y="157"/>
                    <a:pt x="208" y="156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9" y="154"/>
                    <a:pt x="211" y="154"/>
                    <a:pt x="213" y="154"/>
                  </a:cubicBezTo>
                  <a:cubicBezTo>
                    <a:pt x="213" y="155"/>
                    <a:pt x="213" y="156"/>
                    <a:pt x="214" y="156"/>
                  </a:cubicBezTo>
                  <a:cubicBezTo>
                    <a:pt x="218" y="159"/>
                    <a:pt x="220" y="162"/>
                    <a:pt x="220" y="162"/>
                  </a:cubicBezTo>
                  <a:cubicBezTo>
                    <a:pt x="221" y="163"/>
                    <a:pt x="222" y="164"/>
                    <a:pt x="223" y="164"/>
                  </a:cubicBezTo>
                  <a:cubicBezTo>
                    <a:pt x="223" y="164"/>
                    <a:pt x="223" y="164"/>
                    <a:pt x="223" y="164"/>
                  </a:cubicBezTo>
                  <a:cubicBezTo>
                    <a:pt x="224" y="164"/>
                    <a:pt x="225" y="164"/>
                    <a:pt x="226" y="163"/>
                  </a:cubicBezTo>
                  <a:lnTo>
                    <a:pt x="231" y="158"/>
                  </a:lnTo>
                  <a:cubicBezTo>
                    <a:pt x="232" y="157"/>
                    <a:pt x="232" y="156"/>
                    <a:pt x="232" y="154"/>
                  </a:cubicBezTo>
                  <a:cubicBezTo>
                    <a:pt x="231" y="153"/>
                    <a:pt x="230" y="152"/>
                    <a:pt x="229" y="152"/>
                  </a:cubicBezTo>
                  <a:lnTo>
                    <a:pt x="228" y="152"/>
                  </a:lnTo>
                  <a:cubicBezTo>
                    <a:pt x="230" y="150"/>
                    <a:pt x="234" y="147"/>
                    <a:pt x="241" y="141"/>
                  </a:cubicBezTo>
                  <a:cubicBezTo>
                    <a:pt x="242" y="140"/>
                    <a:pt x="243" y="138"/>
                    <a:pt x="242" y="137"/>
                  </a:cubicBezTo>
                  <a:cubicBezTo>
                    <a:pt x="242" y="136"/>
                    <a:pt x="240" y="135"/>
                    <a:pt x="239" y="135"/>
                  </a:cubicBezTo>
                  <a:cubicBezTo>
                    <a:pt x="236" y="135"/>
                    <a:pt x="235" y="135"/>
                    <a:pt x="233" y="136"/>
                  </a:cubicBezTo>
                  <a:lnTo>
                    <a:pt x="233" y="136"/>
                  </a:lnTo>
                  <a:cubicBezTo>
                    <a:pt x="233" y="135"/>
                    <a:pt x="233" y="134"/>
                    <a:pt x="233" y="133"/>
                  </a:cubicBezTo>
                  <a:lnTo>
                    <a:pt x="230" y="128"/>
                  </a:lnTo>
                  <a:cubicBezTo>
                    <a:pt x="231" y="126"/>
                    <a:pt x="231" y="125"/>
                    <a:pt x="233" y="123"/>
                  </a:cubicBezTo>
                  <a:cubicBezTo>
                    <a:pt x="233" y="122"/>
                    <a:pt x="233" y="121"/>
                    <a:pt x="233" y="120"/>
                  </a:cubicBezTo>
                  <a:cubicBezTo>
                    <a:pt x="233" y="119"/>
                    <a:pt x="232" y="119"/>
                    <a:pt x="231" y="118"/>
                  </a:cubicBezTo>
                  <a:cubicBezTo>
                    <a:pt x="227" y="116"/>
                    <a:pt x="223" y="115"/>
                    <a:pt x="217" y="116"/>
                  </a:cubicBezTo>
                  <a:cubicBezTo>
                    <a:pt x="211" y="106"/>
                    <a:pt x="210" y="105"/>
                    <a:pt x="205" y="104"/>
                  </a:cubicBezTo>
                  <a:cubicBezTo>
                    <a:pt x="204" y="104"/>
                    <a:pt x="203" y="105"/>
                    <a:pt x="203" y="105"/>
                  </a:cubicBezTo>
                  <a:cubicBezTo>
                    <a:pt x="202" y="106"/>
                    <a:pt x="201" y="107"/>
                    <a:pt x="201" y="108"/>
                  </a:cubicBezTo>
                  <a:cubicBezTo>
                    <a:pt x="201" y="109"/>
                    <a:pt x="201" y="110"/>
                    <a:pt x="201" y="111"/>
                  </a:cubicBezTo>
                  <a:lnTo>
                    <a:pt x="198" y="111"/>
                  </a:lnTo>
                  <a:cubicBezTo>
                    <a:pt x="197" y="110"/>
                    <a:pt x="196" y="111"/>
                    <a:pt x="195" y="112"/>
                  </a:cubicBezTo>
                  <a:cubicBezTo>
                    <a:pt x="190" y="117"/>
                    <a:pt x="185" y="122"/>
                    <a:pt x="181" y="126"/>
                  </a:cubicBezTo>
                  <a:cubicBezTo>
                    <a:pt x="177" y="130"/>
                    <a:pt x="173" y="133"/>
                    <a:pt x="170" y="137"/>
                  </a:cubicBezTo>
                  <a:cubicBezTo>
                    <a:pt x="167" y="132"/>
                    <a:pt x="165" y="123"/>
                    <a:pt x="165" y="117"/>
                  </a:cubicBezTo>
                  <a:lnTo>
                    <a:pt x="179" y="109"/>
                  </a:lnTo>
                  <a:cubicBezTo>
                    <a:pt x="193" y="101"/>
                    <a:pt x="199" y="97"/>
                    <a:pt x="202" y="97"/>
                  </a:cubicBezTo>
                  <a:cubicBezTo>
                    <a:pt x="203" y="97"/>
                    <a:pt x="204" y="98"/>
                    <a:pt x="206" y="99"/>
                  </a:cubicBezTo>
                  <a:cubicBezTo>
                    <a:pt x="206" y="99"/>
                    <a:pt x="205" y="100"/>
                    <a:pt x="205" y="101"/>
                  </a:cubicBezTo>
                  <a:cubicBezTo>
                    <a:pt x="205" y="102"/>
                    <a:pt x="207" y="104"/>
                    <a:pt x="208" y="104"/>
                  </a:cubicBezTo>
                  <a:cubicBezTo>
                    <a:pt x="211" y="104"/>
                    <a:pt x="213" y="104"/>
                    <a:pt x="216" y="104"/>
                  </a:cubicBezTo>
                  <a:lnTo>
                    <a:pt x="219" y="110"/>
                  </a:lnTo>
                  <a:cubicBezTo>
                    <a:pt x="220" y="111"/>
                    <a:pt x="221" y="112"/>
                    <a:pt x="222" y="112"/>
                  </a:cubicBezTo>
                  <a:cubicBezTo>
                    <a:pt x="223" y="112"/>
                    <a:pt x="224" y="111"/>
                    <a:pt x="225" y="110"/>
                  </a:cubicBezTo>
                  <a:cubicBezTo>
                    <a:pt x="229" y="102"/>
                    <a:pt x="231" y="101"/>
                    <a:pt x="232" y="101"/>
                  </a:cubicBezTo>
                  <a:cubicBezTo>
                    <a:pt x="233" y="101"/>
                    <a:pt x="235" y="104"/>
                    <a:pt x="236" y="104"/>
                  </a:cubicBezTo>
                  <a:cubicBezTo>
                    <a:pt x="237" y="105"/>
                    <a:pt x="238" y="105"/>
                    <a:pt x="239" y="105"/>
                  </a:cubicBezTo>
                  <a:cubicBezTo>
                    <a:pt x="239" y="105"/>
                    <a:pt x="240" y="105"/>
                    <a:pt x="241" y="104"/>
                  </a:cubicBezTo>
                  <a:cubicBezTo>
                    <a:pt x="242" y="103"/>
                    <a:pt x="245" y="100"/>
                    <a:pt x="246" y="95"/>
                  </a:cubicBezTo>
                  <a:lnTo>
                    <a:pt x="246" y="94"/>
                  </a:lnTo>
                  <a:cubicBezTo>
                    <a:pt x="246" y="93"/>
                    <a:pt x="246" y="92"/>
                    <a:pt x="245" y="91"/>
                  </a:cubicBezTo>
                  <a:cubicBezTo>
                    <a:pt x="244" y="91"/>
                    <a:pt x="244" y="91"/>
                    <a:pt x="243" y="91"/>
                  </a:cubicBezTo>
                  <a:cubicBezTo>
                    <a:pt x="243" y="89"/>
                    <a:pt x="243" y="88"/>
                    <a:pt x="243" y="87"/>
                  </a:cubicBezTo>
                  <a:cubicBezTo>
                    <a:pt x="243" y="86"/>
                    <a:pt x="243" y="85"/>
                    <a:pt x="242" y="84"/>
                  </a:cubicBezTo>
                  <a:cubicBezTo>
                    <a:pt x="239" y="82"/>
                    <a:pt x="239" y="82"/>
                    <a:pt x="239" y="81"/>
                  </a:cubicBezTo>
                  <a:cubicBezTo>
                    <a:pt x="239" y="79"/>
                    <a:pt x="238" y="78"/>
                    <a:pt x="236" y="78"/>
                  </a:cubicBezTo>
                  <a:cubicBezTo>
                    <a:pt x="236" y="78"/>
                    <a:pt x="235" y="77"/>
                    <a:pt x="232" y="76"/>
                  </a:cubicBezTo>
                  <a:cubicBezTo>
                    <a:pt x="230" y="75"/>
                    <a:pt x="229" y="75"/>
                    <a:pt x="228" y="75"/>
                  </a:cubicBezTo>
                  <a:lnTo>
                    <a:pt x="227" y="73"/>
                  </a:lnTo>
                  <a:cubicBezTo>
                    <a:pt x="227" y="72"/>
                    <a:pt x="226" y="71"/>
                    <a:pt x="225" y="71"/>
                  </a:cubicBezTo>
                  <a:cubicBezTo>
                    <a:pt x="224" y="71"/>
                    <a:pt x="223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1" y="70"/>
                    <a:pt x="220" y="70"/>
                    <a:pt x="218" y="70"/>
                  </a:cubicBezTo>
                  <a:cubicBezTo>
                    <a:pt x="217" y="71"/>
                    <a:pt x="215" y="72"/>
                    <a:pt x="215" y="72"/>
                  </a:cubicBezTo>
                  <a:cubicBezTo>
                    <a:pt x="214" y="71"/>
                    <a:pt x="215" y="70"/>
                    <a:pt x="214" y="69"/>
                  </a:cubicBezTo>
                  <a:cubicBezTo>
                    <a:pt x="214" y="68"/>
                    <a:pt x="214" y="68"/>
                    <a:pt x="214" y="67"/>
                  </a:cubicBezTo>
                  <a:cubicBezTo>
                    <a:pt x="214" y="67"/>
                    <a:pt x="214" y="67"/>
                    <a:pt x="215" y="66"/>
                  </a:cubicBezTo>
                  <a:cubicBezTo>
                    <a:pt x="215" y="66"/>
                    <a:pt x="216" y="65"/>
                    <a:pt x="216" y="64"/>
                  </a:cubicBezTo>
                  <a:cubicBezTo>
                    <a:pt x="216" y="63"/>
                    <a:pt x="216" y="61"/>
                    <a:pt x="216" y="60"/>
                  </a:cubicBezTo>
                  <a:cubicBezTo>
                    <a:pt x="216" y="59"/>
                    <a:pt x="215" y="58"/>
                    <a:pt x="214" y="58"/>
                  </a:cubicBezTo>
                  <a:lnTo>
                    <a:pt x="214" y="58"/>
                  </a:lnTo>
                  <a:cubicBezTo>
                    <a:pt x="215" y="57"/>
                    <a:pt x="215" y="57"/>
                    <a:pt x="216" y="56"/>
                  </a:cubicBezTo>
                  <a:cubicBezTo>
                    <a:pt x="218" y="54"/>
                    <a:pt x="218" y="53"/>
                    <a:pt x="219" y="50"/>
                  </a:cubicBezTo>
                  <a:cubicBezTo>
                    <a:pt x="219" y="48"/>
                    <a:pt x="218" y="47"/>
                    <a:pt x="217" y="47"/>
                  </a:cubicBezTo>
                  <a:cubicBezTo>
                    <a:pt x="216" y="46"/>
                    <a:pt x="215" y="46"/>
                    <a:pt x="214" y="47"/>
                  </a:cubicBezTo>
                  <a:cubicBezTo>
                    <a:pt x="206" y="51"/>
                    <a:pt x="206" y="51"/>
                    <a:pt x="204" y="52"/>
                  </a:cubicBezTo>
                  <a:cubicBezTo>
                    <a:pt x="203" y="52"/>
                    <a:pt x="202" y="54"/>
                    <a:pt x="202" y="56"/>
                  </a:cubicBezTo>
                  <a:cubicBezTo>
                    <a:pt x="203" y="57"/>
                    <a:pt x="204" y="58"/>
                    <a:pt x="206" y="58"/>
                  </a:cubicBezTo>
                  <a:cubicBezTo>
                    <a:pt x="207" y="58"/>
                    <a:pt x="208" y="58"/>
                    <a:pt x="209" y="58"/>
                  </a:cubicBezTo>
                  <a:cubicBezTo>
                    <a:pt x="209" y="58"/>
                    <a:pt x="209" y="58"/>
                    <a:pt x="210" y="58"/>
                  </a:cubicBezTo>
                  <a:cubicBezTo>
                    <a:pt x="208" y="59"/>
                    <a:pt x="207" y="59"/>
                    <a:pt x="207" y="59"/>
                  </a:cubicBezTo>
                  <a:cubicBezTo>
                    <a:pt x="206" y="60"/>
                    <a:pt x="206" y="60"/>
                    <a:pt x="205" y="61"/>
                  </a:cubicBezTo>
                  <a:cubicBezTo>
                    <a:pt x="205" y="61"/>
                    <a:pt x="205" y="62"/>
                    <a:pt x="205" y="62"/>
                  </a:cubicBezTo>
                  <a:cubicBezTo>
                    <a:pt x="204" y="62"/>
                    <a:pt x="203" y="61"/>
                    <a:pt x="202" y="61"/>
                  </a:cubicBezTo>
                  <a:cubicBezTo>
                    <a:pt x="203" y="61"/>
                    <a:pt x="203" y="60"/>
                    <a:pt x="202" y="59"/>
                  </a:cubicBezTo>
                  <a:cubicBezTo>
                    <a:pt x="202" y="57"/>
                    <a:pt x="201" y="57"/>
                    <a:pt x="199" y="56"/>
                  </a:cubicBezTo>
                  <a:cubicBezTo>
                    <a:pt x="199" y="56"/>
                    <a:pt x="198" y="56"/>
                    <a:pt x="197" y="56"/>
                  </a:cubicBezTo>
                  <a:lnTo>
                    <a:pt x="197" y="56"/>
                  </a:lnTo>
                  <a:lnTo>
                    <a:pt x="196" y="56"/>
                  </a:lnTo>
                  <a:cubicBezTo>
                    <a:pt x="195" y="55"/>
                    <a:pt x="194" y="55"/>
                    <a:pt x="193" y="56"/>
                  </a:cubicBezTo>
                  <a:cubicBezTo>
                    <a:pt x="189" y="57"/>
                    <a:pt x="187" y="58"/>
                    <a:pt x="185" y="59"/>
                  </a:cubicBezTo>
                  <a:cubicBezTo>
                    <a:pt x="184" y="60"/>
                    <a:pt x="184" y="61"/>
                    <a:pt x="184" y="63"/>
                  </a:cubicBezTo>
                  <a:lnTo>
                    <a:pt x="184" y="63"/>
                  </a:lnTo>
                  <a:cubicBezTo>
                    <a:pt x="185" y="65"/>
                    <a:pt x="185" y="66"/>
                    <a:pt x="187" y="66"/>
                  </a:cubicBezTo>
                  <a:lnTo>
                    <a:pt x="187" y="66"/>
                  </a:lnTo>
                  <a:cubicBezTo>
                    <a:pt x="187" y="66"/>
                    <a:pt x="187" y="67"/>
                    <a:pt x="187" y="67"/>
                  </a:cubicBezTo>
                  <a:cubicBezTo>
                    <a:pt x="187" y="67"/>
                    <a:pt x="186" y="67"/>
                    <a:pt x="186" y="67"/>
                  </a:cubicBezTo>
                  <a:lnTo>
                    <a:pt x="185" y="67"/>
                  </a:lnTo>
                  <a:cubicBezTo>
                    <a:pt x="185" y="64"/>
                    <a:pt x="184" y="63"/>
                    <a:pt x="182" y="61"/>
                  </a:cubicBezTo>
                  <a:cubicBezTo>
                    <a:pt x="181" y="60"/>
                    <a:pt x="179" y="60"/>
                    <a:pt x="178" y="61"/>
                  </a:cubicBezTo>
                  <a:cubicBezTo>
                    <a:pt x="177" y="61"/>
                    <a:pt x="176" y="62"/>
                    <a:pt x="176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5" y="65"/>
                    <a:pt x="174" y="67"/>
                    <a:pt x="174" y="69"/>
                  </a:cubicBezTo>
                  <a:cubicBezTo>
                    <a:pt x="174" y="70"/>
                    <a:pt x="174" y="71"/>
                    <a:pt x="174" y="71"/>
                  </a:cubicBezTo>
                  <a:cubicBezTo>
                    <a:pt x="174" y="72"/>
                    <a:pt x="174" y="72"/>
                    <a:pt x="174" y="73"/>
                  </a:cubicBezTo>
                  <a:lnTo>
                    <a:pt x="174" y="73"/>
                  </a:lnTo>
                  <a:cubicBezTo>
                    <a:pt x="173" y="73"/>
                    <a:pt x="171" y="73"/>
                    <a:pt x="170" y="74"/>
                  </a:cubicBezTo>
                  <a:cubicBezTo>
                    <a:pt x="169" y="74"/>
                    <a:pt x="168" y="75"/>
                    <a:pt x="168" y="76"/>
                  </a:cubicBezTo>
                  <a:cubicBezTo>
                    <a:pt x="168" y="77"/>
                    <a:pt x="168" y="78"/>
                    <a:pt x="168" y="79"/>
                  </a:cubicBezTo>
                  <a:cubicBezTo>
                    <a:pt x="169" y="80"/>
                    <a:pt x="170" y="81"/>
                    <a:pt x="172" y="82"/>
                  </a:cubicBezTo>
                  <a:lnTo>
                    <a:pt x="170" y="83"/>
                  </a:lnTo>
                  <a:cubicBezTo>
                    <a:pt x="170" y="83"/>
                    <a:pt x="170" y="83"/>
                    <a:pt x="170" y="83"/>
                  </a:cubicBezTo>
                  <a:cubicBezTo>
                    <a:pt x="169" y="83"/>
                    <a:pt x="168" y="82"/>
                    <a:pt x="168" y="82"/>
                  </a:cubicBezTo>
                  <a:lnTo>
                    <a:pt x="167" y="80"/>
                  </a:lnTo>
                  <a:cubicBezTo>
                    <a:pt x="167" y="79"/>
                    <a:pt x="166" y="78"/>
                    <a:pt x="165" y="77"/>
                  </a:cubicBezTo>
                  <a:cubicBezTo>
                    <a:pt x="165" y="77"/>
                    <a:pt x="164" y="77"/>
                    <a:pt x="164" y="77"/>
                  </a:cubicBezTo>
                  <a:cubicBezTo>
                    <a:pt x="163" y="77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lnTo>
                    <a:pt x="162" y="75"/>
                  </a:lnTo>
                  <a:cubicBezTo>
                    <a:pt x="162" y="74"/>
                    <a:pt x="162" y="73"/>
                    <a:pt x="162" y="73"/>
                  </a:cubicBezTo>
                  <a:cubicBezTo>
                    <a:pt x="162" y="72"/>
                    <a:pt x="161" y="71"/>
                    <a:pt x="160" y="71"/>
                  </a:cubicBezTo>
                  <a:cubicBezTo>
                    <a:pt x="158" y="70"/>
                    <a:pt x="156" y="70"/>
                    <a:pt x="155" y="69"/>
                  </a:cubicBezTo>
                  <a:cubicBezTo>
                    <a:pt x="154" y="69"/>
                    <a:pt x="153" y="69"/>
                    <a:pt x="152" y="69"/>
                  </a:cubicBezTo>
                  <a:cubicBezTo>
                    <a:pt x="150" y="70"/>
                    <a:pt x="149" y="70"/>
                    <a:pt x="148" y="70"/>
                  </a:cubicBezTo>
                  <a:lnTo>
                    <a:pt x="150" y="68"/>
                  </a:lnTo>
                  <a:cubicBezTo>
                    <a:pt x="150" y="67"/>
                    <a:pt x="151" y="66"/>
                    <a:pt x="150" y="65"/>
                  </a:cubicBezTo>
                  <a:cubicBezTo>
                    <a:pt x="150" y="64"/>
                    <a:pt x="149" y="63"/>
                    <a:pt x="148" y="63"/>
                  </a:cubicBezTo>
                  <a:cubicBezTo>
                    <a:pt x="146" y="62"/>
                    <a:pt x="144" y="62"/>
                    <a:pt x="140" y="62"/>
                  </a:cubicBezTo>
                  <a:cubicBezTo>
                    <a:pt x="140" y="62"/>
                    <a:pt x="140" y="62"/>
                    <a:pt x="140" y="61"/>
                  </a:cubicBezTo>
                  <a:cubicBezTo>
                    <a:pt x="141" y="61"/>
                    <a:pt x="141" y="59"/>
                    <a:pt x="140" y="58"/>
                  </a:cubicBezTo>
                  <a:cubicBezTo>
                    <a:pt x="140" y="58"/>
                    <a:pt x="139" y="57"/>
                    <a:pt x="139" y="57"/>
                  </a:cubicBezTo>
                  <a:cubicBezTo>
                    <a:pt x="139" y="56"/>
                    <a:pt x="139" y="55"/>
                    <a:pt x="138" y="54"/>
                  </a:cubicBezTo>
                  <a:cubicBezTo>
                    <a:pt x="137" y="53"/>
                    <a:pt x="136" y="52"/>
                    <a:pt x="134" y="53"/>
                  </a:cubicBezTo>
                  <a:cubicBezTo>
                    <a:pt x="132" y="55"/>
                    <a:pt x="131" y="55"/>
                    <a:pt x="126" y="57"/>
                  </a:cubicBezTo>
                  <a:cubicBezTo>
                    <a:pt x="126" y="57"/>
                    <a:pt x="126" y="57"/>
                    <a:pt x="126" y="57"/>
                  </a:cubicBezTo>
                  <a:cubicBezTo>
                    <a:pt x="161" y="35"/>
                    <a:pt x="201" y="23"/>
                    <a:pt x="243" y="23"/>
                  </a:cubicBezTo>
                  <a:cubicBezTo>
                    <a:pt x="283" y="23"/>
                    <a:pt x="322" y="34"/>
                    <a:pt x="356" y="54"/>
                  </a:cubicBezTo>
                  <a:cubicBezTo>
                    <a:pt x="355" y="54"/>
                    <a:pt x="355" y="54"/>
                    <a:pt x="355" y="54"/>
                  </a:cubicBezTo>
                  <a:cubicBezTo>
                    <a:pt x="353" y="54"/>
                    <a:pt x="350" y="53"/>
                    <a:pt x="345" y="51"/>
                  </a:cubicBezTo>
                  <a:cubicBezTo>
                    <a:pt x="344" y="51"/>
                    <a:pt x="343" y="51"/>
                    <a:pt x="342" y="52"/>
                  </a:cubicBezTo>
                  <a:cubicBezTo>
                    <a:pt x="341" y="53"/>
                    <a:pt x="340" y="54"/>
                    <a:pt x="338" y="55"/>
                  </a:cubicBezTo>
                  <a:cubicBezTo>
                    <a:pt x="337" y="56"/>
                    <a:pt x="337" y="56"/>
                    <a:pt x="336" y="57"/>
                  </a:cubicBezTo>
                  <a:cubicBezTo>
                    <a:pt x="336" y="58"/>
                    <a:pt x="337" y="59"/>
                    <a:pt x="337" y="60"/>
                  </a:cubicBezTo>
                  <a:cubicBezTo>
                    <a:pt x="346" y="70"/>
                    <a:pt x="347" y="71"/>
                    <a:pt x="351" y="79"/>
                  </a:cubicBezTo>
                  <a:cubicBezTo>
                    <a:pt x="350" y="86"/>
                    <a:pt x="351" y="87"/>
                    <a:pt x="362" y="96"/>
                  </a:cubicBezTo>
                  <a:cubicBezTo>
                    <a:pt x="363" y="97"/>
                    <a:pt x="365" y="97"/>
                    <a:pt x="367" y="96"/>
                  </a:cubicBezTo>
                  <a:lnTo>
                    <a:pt x="368" y="95"/>
                  </a:lnTo>
                  <a:cubicBezTo>
                    <a:pt x="368" y="95"/>
                    <a:pt x="369" y="95"/>
                    <a:pt x="369" y="95"/>
                  </a:cubicBezTo>
                  <a:lnTo>
                    <a:pt x="370" y="95"/>
                  </a:lnTo>
                  <a:cubicBezTo>
                    <a:pt x="370" y="95"/>
                    <a:pt x="369" y="96"/>
                    <a:pt x="369" y="96"/>
                  </a:cubicBezTo>
                  <a:cubicBezTo>
                    <a:pt x="369" y="99"/>
                    <a:pt x="369" y="100"/>
                    <a:pt x="374" y="106"/>
                  </a:cubicBezTo>
                  <a:cubicBezTo>
                    <a:pt x="374" y="106"/>
                    <a:pt x="374" y="106"/>
                    <a:pt x="374" y="107"/>
                  </a:cubicBezTo>
                  <a:cubicBezTo>
                    <a:pt x="373" y="107"/>
                    <a:pt x="372" y="108"/>
                    <a:pt x="372" y="109"/>
                  </a:cubicBezTo>
                  <a:lnTo>
                    <a:pt x="372" y="112"/>
                  </a:lnTo>
                  <a:cubicBezTo>
                    <a:pt x="369" y="110"/>
                    <a:pt x="369" y="110"/>
                    <a:pt x="366" y="109"/>
                  </a:cubicBezTo>
                  <a:cubicBezTo>
                    <a:pt x="365" y="108"/>
                    <a:pt x="365" y="108"/>
                    <a:pt x="365" y="108"/>
                  </a:cubicBezTo>
                  <a:lnTo>
                    <a:pt x="359" y="100"/>
                  </a:lnTo>
                  <a:cubicBezTo>
                    <a:pt x="358" y="99"/>
                    <a:pt x="356" y="98"/>
                    <a:pt x="355" y="99"/>
                  </a:cubicBezTo>
                  <a:cubicBezTo>
                    <a:pt x="354" y="100"/>
                    <a:pt x="352" y="101"/>
                    <a:pt x="351" y="102"/>
                  </a:cubicBezTo>
                  <a:cubicBezTo>
                    <a:pt x="350" y="103"/>
                    <a:pt x="350" y="104"/>
                    <a:pt x="350" y="105"/>
                  </a:cubicBezTo>
                  <a:cubicBezTo>
                    <a:pt x="350" y="107"/>
                    <a:pt x="351" y="108"/>
                    <a:pt x="352" y="110"/>
                  </a:cubicBezTo>
                  <a:cubicBezTo>
                    <a:pt x="350" y="112"/>
                    <a:pt x="348" y="115"/>
                    <a:pt x="347" y="118"/>
                  </a:cubicBezTo>
                  <a:cubicBezTo>
                    <a:pt x="346" y="119"/>
                    <a:pt x="347" y="121"/>
                    <a:pt x="347" y="122"/>
                  </a:cubicBezTo>
                  <a:lnTo>
                    <a:pt x="350" y="121"/>
                  </a:lnTo>
                  <a:lnTo>
                    <a:pt x="348" y="123"/>
                  </a:lnTo>
                  <a:cubicBezTo>
                    <a:pt x="348" y="123"/>
                    <a:pt x="348" y="124"/>
                    <a:pt x="348" y="124"/>
                  </a:cubicBezTo>
                  <a:lnTo>
                    <a:pt x="352" y="123"/>
                  </a:lnTo>
                  <a:lnTo>
                    <a:pt x="349" y="125"/>
                  </a:lnTo>
                  <a:cubicBezTo>
                    <a:pt x="349" y="125"/>
                    <a:pt x="350" y="126"/>
                    <a:pt x="350" y="126"/>
                  </a:cubicBezTo>
                  <a:cubicBezTo>
                    <a:pt x="350" y="126"/>
                    <a:pt x="350" y="127"/>
                    <a:pt x="350" y="127"/>
                  </a:cubicBezTo>
                  <a:lnTo>
                    <a:pt x="352" y="127"/>
                  </a:lnTo>
                  <a:cubicBezTo>
                    <a:pt x="352" y="127"/>
                    <a:pt x="352" y="128"/>
                    <a:pt x="351" y="128"/>
                  </a:cubicBezTo>
                  <a:lnTo>
                    <a:pt x="351" y="128"/>
                  </a:lnTo>
                  <a:cubicBezTo>
                    <a:pt x="351" y="128"/>
                    <a:pt x="352" y="130"/>
                    <a:pt x="352" y="130"/>
                  </a:cubicBezTo>
                  <a:lnTo>
                    <a:pt x="352" y="130"/>
                  </a:lnTo>
                  <a:cubicBezTo>
                    <a:pt x="352" y="131"/>
                    <a:pt x="354" y="132"/>
                    <a:pt x="355" y="132"/>
                  </a:cubicBezTo>
                  <a:cubicBezTo>
                    <a:pt x="355" y="132"/>
                    <a:pt x="355" y="132"/>
                    <a:pt x="356" y="132"/>
                  </a:cubicBezTo>
                  <a:cubicBezTo>
                    <a:pt x="357" y="132"/>
                    <a:pt x="358" y="130"/>
                    <a:pt x="358" y="129"/>
                  </a:cubicBezTo>
                  <a:cubicBezTo>
                    <a:pt x="358" y="125"/>
                    <a:pt x="359" y="125"/>
                    <a:pt x="360" y="125"/>
                  </a:cubicBezTo>
                  <a:cubicBezTo>
                    <a:pt x="360" y="125"/>
                    <a:pt x="361" y="124"/>
                    <a:pt x="361" y="124"/>
                  </a:cubicBezTo>
                  <a:lnTo>
                    <a:pt x="361" y="124"/>
                  </a:lnTo>
                  <a:cubicBezTo>
                    <a:pt x="361" y="125"/>
                    <a:pt x="362" y="126"/>
                    <a:pt x="362" y="126"/>
                  </a:cubicBezTo>
                  <a:cubicBezTo>
                    <a:pt x="363" y="127"/>
                    <a:pt x="363" y="127"/>
                    <a:pt x="364" y="128"/>
                  </a:cubicBezTo>
                  <a:cubicBezTo>
                    <a:pt x="364" y="129"/>
                    <a:pt x="364" y="130"/>
                    <a:pt x="364" y="130"/>
                  </a:cubicBezTo>
                  <a:cubicBezTo>
                    <a:pt x="365" y="131"/>
                    <a:pt x="366" y="132"/>
                    <a:pt x="367" y="132"/>
                  </a:cubicBezTo>
                  <a:cubicBezTo>
                    <a:pt x="368" y="132"/>
                    <a:pt x="369" y="132"/>
                    <a:pt x="375" y="142"/>
                  </a:cubicBezTo>
                  <a:cubicBezTo>
                    <a:pt x="373" y="143"/>
                    <a:pt x="369" y="143"/>
                    <a:pt x="361" y="144"/>
                  </a:cubicBezTo>
                  <a:cubicBezTo>
                    <a:pt x="360" y="144"/>
                    <a:pt x="359" y="144"/>
                    <a:pt x="358" y="145"/>
                  </a:cubicBezTo>
                  <a:cubicBezTo>
                    <a:pt x="358" y="146"/>
                    <a:pt x="358" y="147"/>
                    <a:pt x="358" y="148"/>
                  </a:cubicBezTo>
                  <a:cubicBezTo>
                    <a:pt x="360" y="152"/>
                    <a:pt x="361" y="155"/>
                    <a:pt x="363" y="158"/>
                  </a:cubicBezTo>
                  <a:cubicBezTo>
                    <a:pt x="364" y="160"/>
                    <a:pt x="365" y="162"/>
                    <a:pt x="367" y="164"/>
                  </a:cubicBezTo>
                  <a:cubicBezTo>
                    <a:pt x="366" y="165"/>
                    <a:pt x="366" y="166"/>
                    <a:pt x="366" y="167"/>
                  </a:cubicBezTo>
                  <a:lnTo>
                    <a:pt x="368" y="172"/>
                  </a:lnTo>
                  <a:cubicBezTo>
                    <a:pt x="368" y="172"/>
                    <a:pt x="368" y="174"/>
                    <a:pt x="368" y="174"/>
                  </a:cubicBezTo>
                  <a:cubicBezTo>
                    <a:pt x="369" y="175"/>
                    <a:pt x="369" y="175"/>
                    <a:pt x="370" y="176"/>
                  </a:cubicBezTo>
                  <a:cubicBezTo>
                    <a:pt x="371" y="176"/>
                    <a:pt x="372" y="176"/>
                    <a:pt x="372" y="176"/>
                  </a:cubicBezTo>
                  <a:cubicBezTo>
                    <a:pt x="387" y="171"/>
                    <a:pt x="388" y="170"/>
                    <a:pt x="395" y="167"/>
                  </a:cubicBezTo>
                  <a:cubicBezTo>
                    <a:pt x="397" y="166"/>
                    <a:pt x="398" y="164"/>
                    <a:pt x="397" y="163"/>
                  </a:cubicBezTo>
                  <a:cubicBezTo>
                    <a:pt x="396" y="160"/>
                    <a:pt x="395" y="157"/>
                    <a:pt x="393" y="154"/>
                  </a:cubicBezTo>
                  <a:cubicBezTo>
                    <a:pt x="395" y="152"/>
                    <a:pt x="396" y="148"/>
                    <a:pt x="396" y="145"/>
                  </a:cubicBezTo>
                  <a:cubicBezTo>
                    <a:pt x="397" y="143"/>
                    <a:pt x="397" y="141"/>
                    <a:pt x="398" y="139"/>
                  </a:cubicBezTo>
                  <a:cubicBezTo>
                    <a:pt x="399" y="139"/>
                    <a:pt x="400" y="139"/>
                    <a:pt x="400" y="139"/>
                  </a:cubicBezTo>
                  <a:cubicBezTo>
                    <a:pt x="408" y="146"/>
                    <a:pt x="410" y="149"/>
                    <a:pt x="415" y="149"/>
                  </a:cubicBezTo>
                  <a:cubicBezTo>
                    <a:pt x="415" y="149"/>
                    <a:pt x="416" y="149"/>
                    <a:pt x="417" y="148"/>
                  </a:cubicBezTo>
                  <a:cubicBezTo>
                    <a:pt x="418" y="150"/>
                    <a:pt x="419" y="150"/>
                    <a:pt x="420" y="152"/>
                  </a:cubicBezTo>
                  <a:cubicBezTo>
                    <a:pt x="422" y="154"/>
                    <a:pt x="423" y="154"/>
                    <a:pt x="425" y="153"/>
                  </a:cubicBezTo>
                  <a:cubicBezTo>
                    <a:pt x="426" y="152"/>
                    <a:pt x="427" y="150"/>
                    <a:pt x="426" y="149"/>
                  </a:cubicBezTo>
                  <a:cubicBezTo>
                    <a:pt x="425" y="148"/>
                    <a:pt x="425" y="147"/>
                    <a:pt x="424" y="146"/>
                  </a:cubicBezTo>
                  <a:cubicBezTo>
                    <a:pt x="427" y="148"/>
                    <a:pt x="429" y="150"/>
                    <a:pt x="432" y="152"/>
                  </a:cubicBezTo>
                  <a:cubicBezTo>
                    <a:pt x="433" y="153"/>
                    <a:pt x="434" y="153"/>
                    <a:pt x="435" y="153"/>
                  </a:cubicBezTo>
                  <a:cubicBezTo>
                    <a:pt x="436" y="152"/>
                    <a:pt x="437" y="151"/>
                    <a:pt x="437" y="150"/>
                  </a:cubicBezTo>
                  <a:cubicBezTo>
                    <a:pt x="437" y="149"/>
                    <a:pt x="438" y="148"/>
                    <a:pt x="437" y="147"/>
                  </a:cubicBezTo>
                  <a:cubicBezTo>
                    <a:pt x="438" y="147"/>
                    <a:pt x="438" y="148"/>
                    <a:pt x="438" y="148"/>
                  </a:cubicBezTo>
                  <a:cubicBezTo>
                    <a:pt x="439" y="148"/>
                    <a:pt x="440" y="149"/>
                    <a:pt x="441" y="148"/>
                  </a:cubicBezTo>
                  <a:cubicBezTo>
                    <a:pt x="442" y="148"/>
                    <a:pt x="442" y="148"/>
                    <a:pt x="442" y="148"/>
                  </a:cubicBezTo>
                  <a:cubicBezTo>
                    <a:pt x="444" y="151"/>
                    <a:pt x="445" y="155"/>
                    <a:pt x="447" y="159"/>
                  </a:cubicBezTo>
                  <a:cubicBezTo>
                    <a:pt x="445" y="160"/>
                    <a:pt x="442" y="161"/>
                    <a:pt x="437" y="163"/>
                  </a:cubicBezTo>
                  <a:cubicBezTo>
                    <a:pt x="435" y="164"/>
                    <a:pt x="435" y="165"/>
                    <a:pt x="435" y="166"/>
                  </a:cubicBezTo>
                  <a:cubicBezTo>
                    <a:pt x="435" y="168"/>
                    <a:pt x="435" y="169"/>
                    <a:pt x="434" y="171"/>
                  </a:cubicBezTo>
                  <a:cubicBezTo>
                    <a:pt x="430" y="169"/>
                    <a:pt x="424" y="164"/>
                    <a:pt x="420" y="159"/>
                  </a:cubicBezTo>
                  <a:cubicBezTo>
                    <a:pt x="419" y="158"/>
                    <a:pt x="417" y="158"/>
                    <a:pt x="415" y="159"/>
                  </a:cubicBezTo>
                  <a:cubicBezTo>
                    <a:pt x="410" y="161"/>
                    <a:pt x="399" y="168"/>
                    <a:pt x="384" y="172"/>
                  </a:cubicBezTo>
                  <a:cubicBezTo>
                    <a:pt x="383" y="172"/>
                    <a:pt x="382" y="173"/>
                    <a:pt x="381" y="174"/>
                  </a:cubicBezTo>
                  <a:cubicBezTo>
                    <a:pt x="381" y="175"/>
                    <a:pt x="381" y="176"/>
                    <a:pt x="382" y="176"/>
                  </a:cubicBezTo>
                  <a:cubicBezTo>
                    <a:pt x="381" y="176"/>
                    <a:pt x="381" y="176"/>
                    <a:pt x="381" y="176"/>
                  </a:cubicBezTo>
                  <a:lnTo>
                    <a:pt x="381" y="180"/>
                  </a:lnTo>
                  <a:lnTo>
                    <a:pt x="380" y="177"/>
                  </a:lnTo>
                  <a:cubicBezTo>
                    <a:pt x="379" y="177"/>
                    <a:pt x="378" y="178"/>
                    <a:pt x="377" y="179"/>
                  </a:cubicBezTo>
                  <a:cubicBezTo>
                    <a:pt x="371" y="196"/>
                    <a:pt x="365" y="211"/>
                    <a:pt x="347" y="237"/>
                  </a:cubicBezTo>
                  <a:cubicBezTo>
                    <a:pt x="346" y="238"/>
                    <a:pt x="346" y="240"/>
                    <a:pt x="347" y="241"/>
                  </a:cubicBezTo>
                  <a:lnTo>
                    <a:pt x="352" y="245"/>
                  </a:lnTo>
                  <a:cubicBezTo>
                    <a:pt x="355" y="267"/>
                    <a:pt x="355" y="267"/>
                    <a:pt x="352" y="274"/>
                  </a:cubicBezTo>
                  <a:cubicBezTo>
                    <a:pt x="351" y="275"/>
                    <a:pt x="352" y="277"/>
                    <a:pt x="353" y="278"/>
                  </a:cubicBezTo>
                  <a:cubicBezTo>
                    <a:pt x="383" y="305"/>
                    <a:pt x="383" y="305"/>
                    <a:pt x="391" y="307"/>
                  </a:cubicBezTo>
                  <a:cubicBezTo>
                    <a:pt x="392" y="308"/>
                    <a:pt x="394" y="307"/>
                    <a:pt x="394" y="306"/>
                  </a:cubicBezTo>
                  <a:lnTo>
                    <a:pt x="398" y="300"/>
                  </a:lnTo>
                  <a:cubicBezTo>
                    <a:pt x="407" y="298"/>
                    <a:pt x="415" y="296"/>
                    <a:pt x="423" y="293"/>
                  </a:cubicBezTo>
                  <a:cubicBezTo>
                    <a:pt x="429" y="291"/>
                    <a:pt x="434" y="290"/>
                    <a:pt x="437" y="290"/>
                  </a:cubicBezTo>
                  <a:cubicBezTo>
                    <a:pt x="439" y="290"/>
                    <a:pt x="439" y="290"/>
                    <a:pt x="439" y="291"/>
                  </a:cubicBezTo>
                  <a:cubicBezTo>
                    <a:pt x="442" y="294"/>
                    <a:pt x="441" y="311"/>
                    <a:pt x="439" y="333"/>
                  </a:cubicBezTo>
                  <a:close/>
                  <a:moveTo>
                    <a:pt x="142" y="154"/>
                  </a:moveTo>
                  <a:cubicBezTo>
                    <a:pt x="141" y="153"/>
                    <a:pt x="139" y="152"/>
                    <a:pt x="138" y="152"/>
                  </a:cubicBezTo>
                  <a:lnTo>
                    <a:pt x="135" y="152"/>
                  </a:lnTo>
                  <a:cubicBezTo>
                    <a:pt x="135" y="152"/>
                    <a:pt x="134" y="152"/>
                    <a:pt x="134" y="152"/>
                  </a:cubicBezTo>
                  <a:cubicBezTo>
                    <a:pt x="134" y="151"/>
                    <a:pt x="134" y="151"/>
                    <a:pt x="134" y="150"/>
                  </a:cubicBezTo>
                  <a:cubicBezTo>
                    <a:pt x="134" y="149"/>
                    <a:pt x="134" y="148"/>
                    <a:pt x="133" y="147"/>
                  </a:cubicBezTo>
                  <a:cubicBezTo>
                    <a:pt x="132" y="147"/>
                    <a:pt x="131" y="146"/>
                    <a:pt x="130" y="146"/>
                  </a:cubicBezTo>
                  <a:cubicBezTo>
                    <a:pt x="130" y="145"/>
                    <a:pt x="129" y="145"/>
                    <a:pt x="129" y="145"/>
                  </a:cubicBezTo>
                  <a:cubicBezTo>
                    <a:pt x="133" y="142"/>
                    <a:pt x="134" y="142"/>
                    <a:pt x="140" y="144"/>
                  </a:cubicBezTo>
                  <a:cubicBezTo>
                    <a:pt x="141" y="151"/>
                    <a:pt x="143" y="155"/>
                    <a:pt x="146" y="159"/>
                  </a:cubicBezTo>
                  <a:cubicBezTo>
                    <a:pt x="145" y="160"/>
                    <a:pt x="144" y="160"/>
                    <a:pt x="143" y="161"/>
                  </a:cubicBezTo>
                  <a:cubicBezTo>
                    <a:pt x="140" y="163"/>
                    <a:pt x="137" y="165"/>
                    <a:pt x="135" y="166"/>
                  </a:cubicBezTo>
                  <a:cubicBezTo>
                    <a:pt x="135" y="164"/>
                    <a:pt x="136" y="163"/>
                    <a:pt x="136" y="161"/>
                  </a:cubicBezTo>
                  <a:lnTo>
                    <a:pt x="141" y="158"/>
                  </a:lnTo>
                  <a:cubicBezTo>
                    <a:pt x="142" y="157"/>
                    <a:pt x="142" y="155"/>
                    <a:pt x="142" y="154"/>
                  </a:cubicBezTo>
                  <a:close/>
                  <a:moveTo>
                    <a:pt x="183" y="84"/>
                  </a:moveTo>
                  <a:cubicBezTo>
                    <a:pt x="187" y="83"/>
                    <a:pt x="191" y="80"/>
                    <a:pt x="196" y="77"/>
                  </a:cubicBezTo>
                  <a:lnTo>
                    <a:pt x="197" y="76"/>
                  </a:lnTo>
                  <a:cubicBezTo>
                    <a:pt x="197" y="75"/>
                    <a:pt x="197" y="75"/>
                    <a:pt x="198" y="75"/>
                  </a:cubicBezTo>
                  <a:cubicBezTo>
                    <a:pt x="192" y="86"/>
                    <a:pt x="191" y="86"/>
                    <a:pt x="188" y="86"/>
                  </a:cubicBezTo>
                  <a:cubicBezTo>
                    <a:pt x="187" y="86"/>
                    <a:pt x="187" y="86"/>
                    <a:pt x="186" y="86"/>
                  </a:cubicBezTo>
                  <a:cubicBezTo>
                    <a:pt x="186" y="85"/>
                    <a:pt x="185" y="84"/>
                    <a:pt x="183" y="84"/>
                  </a:cubicBezTo>
                  <a:cubicBezTo>
                    <a:pt x="183" y="84"/>
                    <a:pt x="183" y="84"/>
                    <a:pt x="183" y="84"/>
                  </a:cubicBezTo>
                  <a:close/>
                  <a:moveTo>
                    <a:pt x="198" y="74"/>
                  </a:moveTo>
                  <a:cubicBezTo>
                    <a:pt x="198" y="74"/>
                    <a:pt x="198" y="73"/>
                    <a:pt x="198" y="73"/>
                  </a:cubicBezTo>
                  <a:lnTo>
                    <a:pt x="198" y="73"/>
                  </a:lnTo>
                  <a:cubicBezTo>
                    <a:pt x="198" y="73"/>
                    <a:pt x="198" y="73"/>
                    <a:pt x="199" y="73"/>
                  </a:cubicBezTo>
                  <a:cubicBezTo>
                    <a:pt x="198" y="73"/>
                    <a:pt x="198" y="74"/>
                    <a:pt x="198" y="74"/>
                  </a:cubicBezTo>
                  <a:close/>
                  <a:moveTo>
                    <a:pt x="207" y="79"/>
                  </a:moveTo>
                  <a:lnTo>
                    <a:pt x="207" y="80"/>
                  </a:lnTo>
                  <a:cubicBezTo>
                    <a:pt x="207" y="81"/>
                    <a:pt x="208" y="82"/>
                    <a:pt x="210" y="82"/>
                  </a:cubicBezTo>
                  <a:cubicBezTo>
                    <a:pt x="210" y="82"/>
                    <a:pt x="210" y="83"/>
                    <a:pt x="210" y="83"/>
                  </a:cubicBezTo>
                  <a:cubicBezTo>
                    <a:pt x="211" y="83"/>
                    <a:pt x="211" y="82"/>
                    <a:pt x="211" y="82"/>
                  </a:cubicBezTo>
                  <a:cubicBezTo>
                    <a:pt x="211" y="82"/>
                    <a:pt x="212" y="83"/>
                    <a:pt x="212" y="83"/>
                  </a:cubicBezTo>
                  <a:lnTo>
                    <a:pt x="212" y="83"/>
                  </a:lnTo>
                  <a:cubicBezTo>
                    <a:pt x="209" y="84"/>
                    <a:pt x="208" y="85"/>
                    <a:pt x="207" y="85"/>
                  </a:cubicBezTo>
                  <a:cubicBezTo>
                    <a:pt x="206" y="83"/>
                    <a:pt x="206" y="81"/>
                    <a:pt x="206" y="79"/>
                  </a:cubicBezTo>
                  <a:cubicBezTo>
                    <a:pt x="206" y="77"/>
                    <a:pt x="207" y="75"/>
                    <a:pt x="206" y="73"/>
                  </a:cubicBezTo>
                  <a:cubicBezTo>
                    <a:pt x="206" y="72"/>
                    <a:pt x="205" y="71"/>
                    <a:pt x="204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69"/>
                    <a:pt x="203" y="69"/>
                  </a:cubicBezTo>
                  <a:cubicBezTo>
                    <a:pt x="204" y="70"/>
                    <a:pt x="205" y="70"/>
                    <a:pt x="205" y="70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207" y="70"/>
                    <a:pt x="207" y="70"/>
                    <a:pt x="207" y="70"/>
                  </a:cubicBezTo>
                  <a:cubicBezTo>
                    <a:pt x="206" y="72"/>
                    <a:pt x="206" y="75"/>
                    <a:pt x="207" y="79"/>
                  </a:cubicBezTo>
                  <a:close/>
                  <a:moveTo>
                    <a:pt x="218" y="89"/>
                  </a:moveTo>
                  <a:lnTo>
                    <a:pt x="216" y="85"/>
                  </a:lnTo>
                  <a:cubicBezTo>
                    <a:pt x="216" y="85"/>
                    <a:pt x="216" y="85"/>
                    <a:pt x="216" y="84"/>
                  </a:cubicBezTo>
                  <a:cubicBezTo>
                    <a:pt x="216" y="84"/>
                    <a:pt x="216" y="84"/>
                    <a:pt x="216" y="84"/>
                  </a:cubicBezTo>
                  <a:cubicBezTo>
                    <a:pt x="216" y="84"/>
                    <a:pt x="217" y="84"/>
                    <a:pt x="218" y="84"/>
                  </a:cubicBezTo>
                  <a:cubicBezTo>
                    <a:pt x="220" y="84"/>
                    <a:pt x="221" y="85"/>
                    <a:pt x="222" y="86"/>
                  </a:cubicBezTo>
                  <a:cubicBezTo>
                    <a:pt x="219" y="90"/>
                    <a:pt x="217" y="92"/>
                    <a:pt x="215" y="96"/>
                  </a:cubicBezTo>
                  <a:cubicBezTo>
                    <a:pt x="214" y="96"/>
                    <a:pt x="214" y="96"/>
                    <a:pt x="213" y="96"/>
                  </a:cubicBezTo>
                  <a:cubicBezTo>
                    <a:pt x="214" y="95"/>
                    <a:pt x="216" y="94"/>
                    <a:pt x="217" y="93"/>
                  </a:cubicBezTo>
                  <a:cubicBezTo>
                    <a:pt x="218" y="92"/>
                    <a:pt x="218" y="90"/>
                    <a:pt x="218" y="89"/>
                  </a:cubicBezTo>
                  <a:close/>
                  <a:moveTo>
                    <a:pt x="361" y="119"/>
                  </a:moveTo>
                  <a:lnTo>
                    <a:pt x="360" y="117"/>
                  </a:lnTo>
                  <a:cubicBezTo>
                    <a:pt x="360" y="117"/>
                    <a:pt x="360" y="117"/>
                    <a:pt x="361" y="117"/>
                  </a:cubicBezTo>
                  <a:lnTo>
                    <a:pt x="361" y="119"/>
                  </a:lnTo>
                  <a:close/>
                  <a:moveTo>
                    <a:pt x="135" y="256"/>
                  </a:moveTo>
                  <a:cubicBezTo>
                    <a:pt x="135" y="257"/>
                    <a:pt x="135" y="259"/>
                    <a:pt x="134" y="260"/>
                  </a:cubicBezTo>
                  <a:lnTo>
                    <a:pt x="129" y="265"/>
                  </a:lnTo>
                  <a:cubicBezTo>
                    <a:pt x="128" y="265"/>
                    <a:pt x="127" y="266"/>
                    <a:pt x="126" y="266"/>
                  </a:cubicBezTo>
                  <a:cubicBezTo>
                    <a:pt x="126" y="266"/>
                    <a:pt x="126" y="266"/>
                    <a:pt x="126" y="266"/>
                  </a:cubicBezTo>
                  <a:cubicBezTo>
                    <a:pt x="125" y="266"/>
                    <a:pt x="124" y="265"/>
                    <a:pt x="124" y="264"/>
                  </a:cubicBezTo>
                  <a:cubicBezTo>
                    <a:pt x="120" y="259"/>
                    <a:pt x="119" y="259"/>
                    <a:pt x="119" y="259"/>
                  </a:cubicBezTo>
                  <a:cubicBezTo>
                    <a:pt x="118" y="259"/>
                    <a:pt x="117" y="259"/>
                    <a:pt x="117" y="259"/>
                  </a:cubicBezTo>
                  <a:cubicBezTo>
                    <a:pt x="115" y="259"/>
                    <a:pt x="113" y="258"/>
                    <a:pt x="113" y="257"/>
                  </a:cubicBezTo>
                  <a:cubicBezTo>
                    <a:pt x="111" y="249"/>
                    <a:pt x="111" y="246"/>
                    <a:pt x="118" y="244"/>
                  </a:cubicBezTo>
                  <a:lnTo>
                    <a:pt x="120" y="244"/>
                  </a:lnTo>
                  <a:cubicBezTo>
                    <a:pt x="120" y="243"/>
                    <a:pt x="121" y="244"/>
                    <a:pt x="122" y="244"/>
                  </a:cubicBezTo>
                  <a:lnTo>
                    <a:pt x="129" y="248"/>
                  </a:lnTo>
                  <a:cubicBezTo>
                    <a:pt x="130" y="248"/>
                    <a:pt x="130" y="249"/>
                    <a:pt x="130" y="249"/>
                  </a:cubicBezTo>
                  <a:lnTo>
                    <a:pt x="135" y="256"/>
                  </a:lnTo>
                  <a:close/>
                  <a:moveTo>
                    <a:pt x="308" y="83"/>
                  </a:moveTo>
                  <a:cubicBezTo>
                    <a:pt x="299" y="96"/>
                    <a:pt x="284" y="105"/>
                    <a:pt x="277" y="108"/>
                  </a:cubicBezTo>
                  <a:cubicBezTo>
                    <a:pt x="277" y="110"/>
                    <a:pt x="277" y="111"/>
                    <a:pt x="276" y="112"/>
                  </a:cubicBezTo>
                  <a:cubicBezTo>
                    <a:pt x="275" y="113"/>
                    <a:pt x="273" y="114"/>
                    <a:pt x="271" y="114"/>
                  </a:cubicBezTo>
                  <a:lnTo>
                    <a:pt x="271" y="114"/>
                  </a:lnTo>
                  <a:cubicBezTo>
                    <a:pt x="267" y="114"/>
                    <a:pt x="265" y="113"/>
                    <a:pt x="263" y="111"/>
                  </a:cubicBezTo>
                  <a:cubicBezTo>
                    <a:pt x="263" y="110"/>
                    <a:pt x="262" y="110"/>
                    <a:pt x="261" y="110"/>
                  </a:cubicBezTo>
                  <a:cubicBezTo>
                    <a:pt x="260" y="109"/>
                    <a:pt x="259" y="108"/>
                    <a:pt x="258" y="107"/>
                  </a:cubicBezTo>
                  <a:cubicBezTo>
                    <a:pt x="258" y="106"/>
                    <a:pt x="258" y="104"/>
                    <a:pt x="257" y="103"/>
                  </a:cubicBezTo>
                  <a:cubicBezTo>
                    <a:pt x="256" y="101"/>
                    <a:pt x="255" y="98"/>
                    <a:pt x="255" y="95"/>
                  </a:cubicBezTo>
                  <a:cubicBezTo>
                    <a:pt x="256" y="95"/>
                    <a:pt x="256" y="95"/>
                    <a:pt x="256" y="94"/>
                  </a:cubicBezTo>
                  <a:lnTo>
                    <a:pt x="257" y="93"/>
                  </a:lnTo>
                  <a:cubicBezTo>
                    <a:pt x="258" y="91"/>
                    <a:pt x="259" y="88"/>
                    <a:pt x="260" y="86"/>
                  </a:cubicBezTo>
                  <a:cubicBezTo>
                    <a:pt x="259" y="85"/>
                    <a:pt x="258" y="84"/>
                    <a:pt x="258" y="83"/>
                  </a:cubicBezTo>
                  <a:cubicBezTo>
                    <a:pt x="257" y="82"/>
                    <a:pt x="257" y="81"/>
                    <a:pt x="257" y="80"/>
                  </a:cubicBezTo>
                  <a:cubicBezTo>
                    <a:pt x="257" y="78"/>
                    <a:pt x="257" y="77"/>
                    <a:pt x="257" y="76"/>
                  </a:cubicBezTo>
                  <a:cubicBezTo>
                    <a:pt x="257" y="75"/>
                    <a:pt x="256" y="74"/>
                    <a:pt x="255" y="73"/>
                  </a:cubicBezTo>
                  <a:cubicBezTo>
                    <a:pt x="254" y="71"/>
                    <a:pt x="253" y="70"/>
                    <a:pt x="251" y="68"/>
                  </a:cubicBezTo>
                  <a:cubicBezTo>
                    <a:pt x="250" y="68"/>
                    <a:pt x="248" y="67"/>
                    <a:pt x="247" y="67"/>
                  </a:cubicBezTo>
                  <a:cubicBezTo>
                    <a:pt x="246" y="67"/>
                    <a:pt x="246" y="67"/>
                    <a:pt x="245" y="66"/>
                  </a:cubicBezTo>
                  <a:lnTo>
                    <a:pt x="244" y="67"/>
                  </a:lnTo>
                  <a:cubicBezTo>
                    <a:pt x="244" y="68"/>
                    <a:pt x="243" y="69"/>
                    <a:pt x="242" y="69"/>
                  </a:cubicBezTo>
                  <a:cubicBezTo>
                    <a:pt x="241" y="69"/>
                    <a:pt x="240" y="69"/>
                    <a:pt x="239" y="68"/>
                  </a:cubicBezTo>
                  <a:cubicBezTo>
                    <a:pt x="239" y="68"/>
                    <a:pt x="239" y="68"/>
                    <a:pt x="239" y="68"/>
                  </a:cubicBezTo>
                  <a:cubicBezTo>
                    <a:pt x="237" y="69"/>
                    <a:pt x="235" y="70"/>
                    <a:pt x="229" y="72"/>
                  </a:cubicBezTo>
                  <a:cubicBezTo>
                    <a:pt x="229" y="72"/>
                    <a:pt x="229" y="72"/>
                    <a:pt x="228" y="72"/>
                  </a:cubicBezTo>
                  <a:cubicBezTo>
                    <a:pt x="228" y="72"/>
                    <a:pt x="227" y="72"/>
                    <a:pt x="227" y="71"/>
                  </a:cubicBezTo>
                  <a:cubicBezTo>
                    <a:pt x="225" y="70"/>
                    <a:pt x="224" y="70"/>
                    <a:pt x="224" y="70"/>
                  </a:cubicBezTo>
                  <a:cubicBezTo>
                    <a:pt x="222" y="70"/>
                    <a:pt x="221" y="68"/>
                    <a:pt x="221" y="66"/>
                  </a:cubicBezTo>
                  <a:cubicBezTo>
                    <a:pt x="221" y="65"/>
                    <a:pt x="222" y="63"/>
                    <a:pt x="224" y="63"/>
                  </a:cubicBezTo>
                  <a:lnTo>
                    <a:pt x="224" y="63"/>
                  </a:lnTo>
                  <a:cubicBezTo>
                    <a:pt x="228" y="63"/>
                    <a:pt x="230" y="62"/>
                    <a:pt x="236" y="58"/>
                  </a:cubicBezTo>
                  <a:cubicBezTo>
                    <a:pt x="235" y="56"/>
                    <a:pt x="234" y="54"/>
                    <a:pt x="234" y="52"/>
                  </a:cubicBezTo>
                  <a:cubicBezTo>
                    <a:pt x="234" y="51"/>
                    <a:pt x="234" y="50"/>
                    <a:pt x="235" y="50"/>
                  </a:cubicBezTo>
                  <a:cubicBezTo>
                    <a:pt x="235" y="49"/>
                    <a:pt x="236" y="48"/>
                    <a:pt x="237" y="48"/>
                  </a:cubicBezTo>
                  <a:cubicBezTo>
                    <a:pt x="238" y="48"/>
                    <a:pt x="239" y="48"/>
                    <a:pt x="242" y="48"/>
                  </a:cubicBezTo>
                  <a:cubicBezTo>
                    <a:pt x="244" y="47"/>
                    <a:pt x="247" y="46"/>
                    <a:pt x="249" y="47"/>
                  </a:cubicBezTo>
                  <a:cubicBezTo>
                    <a:pt x="249" y="46"/>
                    <a:pt x="250" y="46"/>
                    <a:pt x="251" y="46"/>
                  </a:cubicBezTo>
                  <a:cubicBezTo>
                    <a:pt x="253" y="45"/>
                    <a:pt x="255" y="48"/>
                    <a:pt x="255" y="48"/>
                  </a:cubicBezTo>
                  <a:cubicBezTo>
                    <a:pt x="256" y="48"/>
                    <a:pt x="256" y="49"/>
                    <a:pt x="256" y="49"/>
                  </a:cubicBezTo>
                  <a:cubicBezTo>
                    <a:pt x="256" y="49"/>
                    <a:pt x="256" y="48"/>
                    <a:pt x="256" y="48"/>
                  </a:cubicBezTo>
                  <a:cubicBezTo>
                    <a:pt x="257" y="48"/>
                    <a:pt x="257" y="48"/>
                    <a:pt x="257" y="48"/>
                  </a:cubicBezTo>
                  <a:cubicBezTo>
                    <a:pt x="258" y="47"/>
                    <a:pt x="258" y="46"/>
                    <a:pt x="259" y="46"/>
                  </a:cubicBezTo>
                  <a:cubicBezTo>
                    <a:pt x="260" y="45"/>
                    <a:pt x="261" y="45"/>
                    <a:pt x="262" y="45"/>
                  </a:cubicBezTo>
                  <a:cubicBezTo>
                    <a:pt x="265" y="47"/>
                    <a:pt x="267" y="47"/>
                    <a:pt x="267" y="47"/>
                  </a:cubicBezTo>
                  <a:cubicBezTo>
                    <a:pt x="267" y="47"/>
                    <a:pt x="268" y="47"/>
                    <a:pt x="269" y="47"/>
                  </a:cubicBezTo>
                  <a:cubicBezTo>
                    <a:pt x="269" y="47"/>
                    <a:pt x="270" y="47"/>
                    <a:pt x="270" y="47"/>
                  </a:cubicBezTo>
                  <a:cubicBezTo>
                    <a:pt x="271" y="47"/>
                    <a:pt x="272" y="47"/>
                    <a:pt x="273" y="47"/>
                  </a:cubicBezTo>
                  <a:cubicBezTo>
                    <a:pt x="273" y="47"/>
                    <a:pt x="273" y="46"/>
                    <a:pt x="274" y="45"/>
                  </a:cubicBezTo>
                  <a:cubicBezTo>
                    <a:pt x="275" y="45"/>
                    <a:pt x="276" y="44"/>
                    <a:pt x="277" y="44"/>
                  </a:cubicBezTo>
                  <a:cubicBezTo>
                    <a:pt x="277" y="44"/>
                    <a:pt x="278" y="45"/>
                    <a:pt x="279" y="45"/>
                  </a:cubicBezTo>
                  <a:cubicBezTo>
                    <a:pt x="279" y="44"/>
                    <a:pt x="280" y="43"/>
                    <a:pt x="281" y="43"/>
                  </a:cubicBezTo>
                  <a:lnTo>
                    <a:pt x="283" y="42"/>
                  </a:lnTo>
                  <a:cubicBezTo>
                    <a:pt x="283" y="42"/>
                    <a:pt x="285" y="42"/>
                    <a:pt x="285" y="42"/>
                  </a:cubicBezTo>
                  <a:lnTo>
                    <a:pt x="290" y="45"/>
                  </a:lnTo>
                  <a:cubicBezTo>
                    <a:pt x="291" y="45"/>
                    <a:pt x="291" y="46"/>
                    <a:pt x="292" y="46"/>
                  </a:cubicBezTo>
                  <a:cubicBezTo>
                    <a:pt x="293" y="46"/>
                    <a:pt x="294" y="46"/>
                    <a:pt x="295" y="46"/>
                  </a:cubicBezTo>
                  <a:cubicBezTo>
                    <a:pt x="296" y="47"/>
                    <a:pt x="297" y="48"/>
                    <a:pt x="297" y="49"/>
                  </a:cubicBezTo>
                  <a:cubicBezTo>
                    <a:pt x="298" y="51"/>
                    <a:pt x="301" y="58"/>
                    <a:pt x="307" y="63"/>
                  </a:cubicBezTo>
                  <a:cubicBezTo>
                    <a:pt x="307" y="64"/>
                    <a:pt x="308" y="64"/>
                    <a:pt x="308" y="65"/>
                  </a:cubicBezTo>
                  <a:lnTo>
                    <a:pt x="308" y="66"/>
                  </a:lnTo>
                  <a:cubicBezTo>
                    <a:pt x="308" y="67"/>
                    <a:pt x="309" y="68"/>
                    <a:pt x="309" y="69"/>
                  </a:cubicBezTo>
                  <a:cubicBezTo>
                    <a:pt x="310" y="70"/>
                    <a:pt x="309" y="71"/>
                    <a:pt x="308" y="72"/>
                  </a:cubicBezTo>
                  <a:cubicBezTo>
                    <a:pt x="308" y="72"/>
                    <a:pt x="308" y="73"/>
                    <a:pt x="308" y="73"/>
                  </a:cubicBezTo>
                  <a:cubicBezTo>
                    <a:pt x="308" y="73"/>
                    <a:pt x="309" y="74"/>
                    <a:pt x="309" y="74"/>
                  </a:cubicBezTo>
                  <a:cubicBezTo>
                    <a:pt x="310" y="76"/>
                    <a:pt x="310" y="77"/>
                    <a:pt x="310" y="78"/>
                  </a:cubicBezTo>
                  <a:cubicBezTo>
                    <a:pt x="309" y="78"/>
                    <a:pt x="309" y="79"/>
                    <a:pt x="308" y="79"/>
                  </a:cubicBezTo>
                  <a:cubicBezTo>
                    <a:pt x="309" y="79"/>
                    <a:pt x="309" y="80"/>
                    <a:pt x="309" y="80"/>
                  </a:cubicBezTo>
                  <a:cubicBezTo>
                    <a:pt x="309" y="81"/>
                    <a:pt x="309" y="82"/>
                    <a:pt x="308" y="83"/>
                  </a:cubicBezTo>
                  <a:close/>
                  <a:moveTo>
                    <a:pt x="329" y="90"/>
                  </a:moveTo>
                  <a:cubicBezTo>
                    <a:pt x="329" y="90"/>
                    <a:pt x="329" y="91"/>
                    <a:pt x="329" y="91"/>
                  </a:cubicBezTo>
                  <a:cubicBezTo>
                    <a:pt x="329" y="96"/>
                    <a:pt x="325" y="99"/>
                    <a:pt x="315" y="100"/>
                  </a:cubicBezTo>
                  <a:cubicBezTo>
                    <a:pt x="315" y="100"/>
                    <a:pt x="315" y="100"/>
                    <a:pt x="315" y="100"/>
                  </a:cubicBezTo>
                  <a:cubicBezTo>
                    <a:pt x="314" y="100"/>
                    <a:pt x="314" y="100"/>
                    <a:pt x="313" y="100"/>
                  </a:cubicBezTo>
                  <a:lnTo>
                    <a:pt x="312" y="99"/>
                  </a:lnTo>
                  <a:cubicBezTo>
                    <a:pt x="310" y="98"/>
                    <a:pt x="309" y="97"/>
                    <a:pt x="308" y="96"/>
                  </a:cubicBezTo>
                  <a:cubicBezTo>
                    <a:pt x="307" y="96"/>
                    <a:pt x="306" y="95"/>
                    <a:pt x="306" y="93"/>
                  </a:cubicBezTo>
                  <a:cubicBezTo>
                    <a:pt x="306" y="92"/>
                    <a:pt x="307" y="91"/>
                    <a:pt x="308" y="91"/>
                  </a:cubicBezTo>
                  <a:cubicBezTo>
                    <a:pt x="310" y="89"/>
                    <a:pt x="312" y="88"/>
                    <a:pt x="316" y="88"/>
                  </a:cubicBezTo>
                  <a:cubicBezTo>
                    <a:pt x="320" y="87"/>
                    <a:pt x="322" y="87"/>
                    <a:pt x="326" y="87"/>
                  </a:cubicBezTo>
                  <a:cubicBezTo>
                    <a:pt x="328" y="88"/>
                    <a:pt x="329" y="89"/>
                    <a:pt x="329" y="90"/>
                  </a:cubicBezTo>
                  <a:close/>
                </a:path>
              </a:pathLst>
            </a:custGeom>
            <a:solidFill>
              <a:srgbClr val="21376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118350" y="972820"/>
            <a:ext cx="4395470" cy="1478632"/>
            <a:chOff x="8064730" y="2658805"/>
            <a:chExt cx="3117620" cy="1359212"/>
          </a:xfrm>
        </p:grpSpPr>
        <p:sp>
          <p:nvSpPr>
            <p:cNvPr id="30" name="文本框 29"/>
            <p:cNvSpPr txBox="1"/>
            <p:nvPr/>
          </p:nvSpPr>
          <p:spPr>
            <a:xfrm>
              <a:off x="8064730" y="2658805"/>
              <a:ext cx="1706444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目标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8064730" y="3043213"/>
              <a:ext cx="3117620" cy="974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  <a:alpha val="90000"/>
                    </a:prstClr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在整个系统的设计要满足高可用、流量稳定、秒杀活动合理正常进行。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  <a:alpha val="90000"/>
                  </a:prst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  <a:alpha val="90000"/>
                    </a:prstClr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也就是要满足系统架构的高可用、一致性、高性能。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  <a:alpha val="90000"/>
                  </a:prst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7118350" y="2912745"/>
            <a:ext cx="4396105" cy="3396748"/>
            <a:chOff x="8064730" y="4599479"/>
            <a:chExt cx="3117620" cy="3288944"/>
          </a:xfrm>
        </p:grpSpPr>
        <p:sp>
          <p:nvSpPr>
            <p:cNvPr id="33" name="文本框 32"/>
            <p:cNvSpPr txBox="1"/>
            <p:nvPr/>
          </p:nvSpPr>
          <p:spPr>
            <a:xfrm>
              <a:off x="8064730" y="4599479"/>
              <a:ext cx="1706444" cy="356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思路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8064730" y="4983887"/>
              <a:ext cx="3117620" cy="2904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  <a:alpha val="90000"/>
                    </a:prstClr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秒杀涉及大量的并发读和并发写，因此支持高并发访问这点非常关键。对应的方案比如动静分离方案、热点的发现与隔离、请求的削峰与分层过滤、服务端的极致优化。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  <a:alpha val="90000"/>
                  </a:prst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  <a:alpha val="90000"/>
                    </a:prstClr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秒杀中商品减库存的实现方式同样关键。可想而知，有限数量的商品在同一时刻被很多倍的请求同时来减库存，减库存又分为“拍下减库存”“付款减库存”以及预扣等几种，在大并发更新的过程中都要保证数据的准确性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  <a:alpha val="90000"/>
                  </a:prst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127574" y="3194079"/>
            <a:ext cx="572216" cy="527939"/>
            <a:chOff x="-2705100" y="1998663"/>
            <a:chExt cx="971550" cy="857250"/>
          </a:xfrm>
          <a:solidFill>
            <a:sysClr val="window" lastClr="FFFFFF"/>
          </a:solidFill>
        </p:grpSpPr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-2705100" y="2233613"/>
              <a:ext cx="971550" cy="622300"/>
            </a:xfrm>
            <a:custGeom>
              <a:avLst/>
              <a:gdLst>
                <a:gd name="T0" fmla="*/ 3200 w 3251"/>
                <a:gd name="T1" fmla="*/ 2081 h 2081"/>
                <a:gd name="T2" fmla="*/ 51 w 3251"/>
                <a:gd name="T3" fmla="*/ 2081 h 2081"/>
                <a:gd name="T4" fmla="*/ 0 w 3251"/>
                <a:gd name="T5" fmla="*/ 2030 h 2081"/>
                <a:gd name="T6" fmla="*/ 0 w 3251"/>
                <a:gd name="T7" fmla="*/ 51 h 2081"/>
                <a:gd name="T8" fmla="*/ 51 w 3251"/>
                <a:gd name="T9" fmla="*/ 0 h 2081"/>
                <a:gd name="T10" fmla="*/ 1175 w 3251"/>
                <a:gd name="T11" fmla="*/ 0 h 2081"/>
                <a:gd name="T12" fmla="*/ 1226 w 3251"/>
                <a:gd name="T13" fmla="*/ 51 h 2081"/>
                <a:gd name="T14" fmla="*/ 1175 w 3251"/>
                <a:gd name="T15" fmla="*/ 102 h 2081"/>
                <a:gd name="T16" fmla="*/ 102 w 3251"/>
                <a:gd name="T17" fmla="*/ 102 h 2081"/>
                <a:gd name="T18" fmla="*/ 102 w 3251"/>
                <a:gd name="T19" fmla="*/ 1979 h 2081"/>
                <a:gd name="T20" fmla="*/ 3148 w 3251"/>
                <a:gd name="T21" fmla="*/ 1979 h 2081"/>
                <a:gd name="T22" fmla="*/ 3148 w 3251"/>
                <a:gd name="T23" fmla="*/ 102 h 2081"/>
                <a:gd name="T24" fmla="*/ 2076 w 3251"/>
                <a:gd name="T25" fmla="*/ 102 h 2081"/>
                <a:gd name="T26" fmla="*/ 2024 w 3251"/>
                <a:gd name="T27" fmla="*/ 51 h 2081"/>
                <a:gd name="T28" fmla="*/ 2076 w 3251"/>
                <a:gd name="T29" fmla="*/ 0 h 2081"/>
                <a:gd name="T30" fmla="*/ 3200 w 3251"/>
                <a:gd name="T31" fmla="*/ 0 h 2081"/>
                <a:gd name="T32" fmla="*/ 3251 w 3251"/>
                <a:gd name="T33" fmla="*/ 51 h 2081"/>
                <a:gd name="T34" fmla="*/ 3251 w 3251"/>
                <a:gd name="T35" fmla="*/ 2030 h 2081"/>
                <a:gd name="T36" fmla="*/ 3200 w 3251"/>
                <a:gd name="T37" fmla="*/ 2081 h 2081"/>
                <a:gd name="T38" fmla="*/ 3200 w 3251"/>
                <a:gd name="T39" fmla="*/ 2081 h 2081"/>
                <a:gd name="T40" fmla="*/ 3200 w 3251"/>
                <a:gd name="T41" fmla="*/ 2081 h 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51" h="2081">
                  <a:moveTo>
                    <a:pt x="3200" y="2081"/>
                  </a:moveTo>
                  <a:cubicBezTo>
                    <a:pt x="51" y="2081"/>
                    <a:pt x="51" y="2081"/>
                    <a:pt x="51" y="2081"/>
                  </a:cubicBezTo>
                  <a:cubicBezTo>
                    <a:pt x="23" y="2081"/>
                    <a:pt x="0" y="2058"/>
                    <a:pt x="0" y="203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1175" y="0"/>
                    <a:pt x="1175" y="0"/>
                    <a:pt x="1175" y="0"/>
                  </a:cubicBezTo>
                  <a:cubicBezTo>
                    <a:pt x="1203" y="0"/>
                    <a:pt x="1226" y="23"/>
                    <a:pt x="1226" y="51"/>
                  </a:cubicBezTo>
                  <a:cubicBezTo>
                    <a:pt x="1226" y="79"/>
                    <a:pt x="1203" y="102"/>
                    <a:pt x="1175" y="102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2" y="1979"/>
                    <a:pt x="102" y="1979"/>
                    <a:pt x="102" y="1979"/>
                  </a:cubicBezTo>
                  <a:cubicBezTo>
                    <a:pt x="3148" y="1979"/>
                    <a:pt x="3148" y="1979"/>
                    <a:pt x="3148" y="1979"/>
                  </a:cubicBezTo>
                  <a:cubicBezTo>
                    <a:pt x="3148" y="102"/>
                    <a:pt x="3148" y="102"/>
                    <a:pt x="3148" y="102"/>
                  </a:cubicBezTo>
                  <a:cubicBezTo>
                    <a:pt x="2076" y="102"/>
                    <a:pt x="2076" y="102"/>
                    <a:pt x="2076" y="102"/>
                  </a:cubicBezTo>
                  <a:cubicBezTo>
                    <a:pt x="2048" y="102"/>
                    <a:pt x="2024" y="79"/>
                    <a:pt x="2024" y="51"/>
                  </a:cubicBezTo>
                  <a:cubicBezTo>
                    <a:pt x="2024" y="23"/>
                    <a:pt x="2048" y="0"/>
                    <a:pt x="2076" y="0"/>
                  </a:cubicBezTo>
                  <a:cubicBezTo>
                    <a:pt x="3200" y="0"/>
                    <a:pt x="3200" y="0"/>
                    <a:pt x="3200" y="0"/>
                  </a:cubicBezTo>
                  <a:cubicBezTo>
                    <a:pt x="3228" y="0"/>
                    <a:pt x="3251" y="23"/>
                    <a:pt x="3251" y="51"/>
                  </a:cubicBezTo>
                  <a:cubicBezTo>
                    <a:pt x="3251" y="2030"/>
                    <a:pt x="3251" y="2030"/>
                    <a:pt x="3251" y="2030"/>
                  </a:cubicBezTo>
                  <a:cubicBezTo>
                    <a:pt x="3251" y="2058"/>
                    <a:pt x="3228" y="2081"/>
                    <a:pt x="3200" y="2081"/>
                  </a:cubicBezTo>
                  <a:close/>
                  <a:moveTo>
                    <a:pt x="3200" y="2081"/>
                  </a:moveTo>
                  <a:cubicBezTo>
                    <a:pt x="3200" y="2081"/>
                    <a:pt x="3200" y="2081"/>
                    <a:pt x="3200" y="20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-2392363" y="1998663"/>
              <a:ext cx="344488" cy="342900"/>
            </a:xfrm>
            <a:custGeom>
              <a:avLst/>
              <a:gdLst>
                <a:gd name="T0" fmla="*/ 576 w 1152"/>
                <a:gd name="T1" fmla="*/ 1152 h 1152"/>
                <a:gd name="T2" fmla="*/ 0 w 1152"/>
                <a:gd name="T3" fmla="*/ 576 h 1152"/>
                <a:gd name="T4" fmla="*/ 576 w 1152"/>
                <a:gd name="T5" fmla="*/ 0 h 1152"/>
                <a:gd name="T6" fmla="*/ 1152 w 1152"/>
                <a:gd name="T7" fmla="*/ 576 h 1152"/>
                <a:gd name="T8" fmla="*/ 576 w 1152"/>
                <a:gd name="T9" fmla="*/ 1152 h 1152"/>
                <a:gd name="T10" fmla="*/ 576 w 1152"/>
                <a:gd name="T11" fmla="*/ 102 h 1152"/>
                <a:gd name="T12" fmla="*/ 103 w 1152"/>
                <a:gd name="T13" fmla="*/ 576 h 1152"/>
                <a:gd name="T14" fmla="*/ 576 w 1152"/>
                <a:gd name="T15" fmla="*/ 1049 h 1152"/>
                <a:gd name="T16" fmla="*/ 1050 w 1152"/>
                <a:gd name="T17" fmla="*/ 576 h 1152"/>
                <a:gd name="T18" fmla="*/ 576 w 1152"/>
                <a:gd name="T19" fmla="*/ 102 h 1152"/>
                <a:gd name="T20" fmla="*/ 576 w 1152"/>
                <a:gd name="T21" fmla="*/ 102 h 1152"/>
                <a:gd name="T22" fmla="*/ 576 w 1152"/>
                <a:gd name="T23" fmla="*/ 102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2" h="1152">
                  <a:moveTo>
                    <a:pt x="576" y="1152"/>
                  </a:moveTo>
                  <a:cubicBezTo>
                    <a:pt x="259" y="1152"/>
                    <a:pt x="0" y="893"/>
                    <a:pt x="0" y="576"/>
                  </a:cubicBezTo>
                  <a:cubicBezTo>
                    <a:pt x="0" y="258"/>
                    <a:pt x="259" y="0"/>
                    <a:pt x="576" y="0"/>
                  </a:cubicBezTo>
                  <a:cubicBezTo>
                    <a:pt x="894" y="0"/>
                    <a:pt x="1152" y="258"/>
                    <a:pt x="1152" y="576"/>
                  </a:cubicBezTo>
                  <a:cubicBezTo>
                    <a:pt x="1152" y="893"/>
                    <a:pt x="894" y="1152"/>
                    <a:pt x="576" y="1152"/>
                  </a:cubicBezTo>
                  <a:close/>
                  <a:moveTo>
                    <a:pt x="576" y="102"/>
                  </a:moveTo>
                  <a:cubicBezTo>
                    <a:pt x="315" y="102"/>
                    <a:pt x="103" y="315"/>
                    <a:pt x="103" y="576"/>
                  </a:cubicBezTo>
                  <a:cubicBezTo>
                    <a:pt x="103" y="837"/>
                    <a:pt x="315" y="1049"/>
                    <a:pt x="576" y="1049"/>
                  </a:cubicBezTo>
                  <a:cubicBezTo>
                    <a:pt x="837" y="1049"/>
                    <a:pt x="1050" y="837"/>
                    <a:pt x="1050" y="576"/>
                  </a:cubicBezTo>
                  <a:cubicBezTo>
                    <a:pt x="1050" y="315"/>
                    <a:pt x="837" y="102"/>
                    <a:pt x="576" y="102"/>
                  </a:cubicBezTo>
                  <a:close/>
                  <a:moveTo>
                    <a:pt x="576" y="102"/>
                  </a:moveTo>
                  <a:cubicBezTo>
                    <a:pt x="576" y="102"/>
                    <a:pt x="576" y="102"/>
                    <a:pt x="576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-2600325" y="2076450"/>
              <a:ext cx="762000" cy="682625"/>
            </a:xfrm>
            <a:custGeom>
              <a:avLst/>
              <a:gdLst>
                <a:gd name="T0" fmla="*/ 963 w 2550"/>
                <a:gd name="T1" fmla="*/ 312 h 2281"/>
                <a:gd name="T2" fmla="*/ 1587 w 2550"/>
                <a:gd name="T3" fmla="*/ 312 h 2281"/>
                <a:gd name="T4" fmla="*/ 1275 w 2550"/>
                <a:gd name="T5" fmla="*/ 51 h 2281"/>
                <a:gd name="T6" fmla="*/ 1275 w 2550"/>
                <a:gd name="T7" fmla="*/ 573 h 2281"/>
                <a:gd name="T8" fmla="*/ 1275 w 2550"/>
                <a:gd name="T9" fmla="*/ 51 h 2281"/>
                <a:gd name="T10" fmla="*/ 912 w 2550"/>
                <a:gd name="T11" fmla="*/ 1379 h 2281"/>
                <a:gd name="T12" fmla="*/ 627 w 2550"/>
                <a:gd name="T13" fmla="*/ 1198 h 2281"/>
                <a:gd name="T14" fmla="*/ 604 w 2550"/>
                <a:gd name="T15" fmla="*/ 1159 h 2281"/>
                <a:gd name="T16" fmla="*/ 922 w 2550"/>
                <a:gd name="T17" fmla="*/ 678 h 2281"/>
                <a:gd name="T18" fmla="*/ 1273 w 2550"/>
                <a:gd name="T19" fmla="*/ 809 h 2281"/>
                <a:gd name="T20" fmla="*/ 1623 w 2550"/>
                <a:gd name="T21" fmla="*/ 678 h 2281"/>
                <a:gd name="T22" fmla="*/ 1941 w 2550"/>
                <a:gd name="T23" fmla="*/ 1159 h 2281"/>
                <a:gd name="T24" fmla="*/ 1923 w 2550"/>
                <a:gd name="T25" fmla="*/ 1198 h 2281"/>
                <a:gd name="T26" fmla="*/ 1636 w 2550"/>
                <a:gd name="T27" fmla="*/ 1379 h 2281"/>
                <a:gd name="T28" fmla="*/ 1593 w 2550"/>
                <a:gd name="T29" fmla="*/ 1382 h 2281"/>
                <a:gd name="T30" fmla="*/ 958 w 2550"/>
                <a:gd name="T31" fmla="*/ 1385 h 2281"/>
                <a:gd name="T32" fmla="*/ 1319 w 2550"/>
                <a:gd name="T33" fmla="*/ 860 h 2281"/>
                <a:gd name="T34" fmla="*/ 1685 w 2550"/>
                <a:gd name="T35" fmla="*/ 1167 h 2281"/>
                <a:gd name="T36" fmla="*/ 1877 w 2550"/>
                <a:gd name="T37" fmla="*/ 1149 h 2281"/>
                <a:gd name="T38" fmla="*/ 1319 w 2550"/>
                <a:gd name="T39" fmla="*/ 860 h 2281"/>
                <a:gd name="T40" fmla="*/ 842 w 2550"/>
                <a:gd name="T41" fmla="*/ 1152 h 2281"/>
                <a:gd name="T42" fmla="*/ 940 w 2550"/>
                <a:gd name="T43" fmla="*/ 1318 h 2281"/>
                <a:gd name="T44" fmla="*/ 935 w 2550"/>
                <a:gd name="T45" fmla="*/ 742 h 2281"/>
                <a:gd name="T46" fmla="*/ 2524 w 2550"/>
                <a:gd name="T47" fmla="*/ 1784 h 2281"/>
                <a:gd name="T48" fmla="*/ 0 w 2550"/>
                <a:gd name="T49" fmla="*/ 1758 h 2281"/>
                <a:gd name="T50" fmla="*/ 2524 w 2550"/>
                <a:gd name="T51" fmla="*/ 1733 h 2281"/>
                <a:gd name="T52" fmla="*/ 2524 w 2550"/>
                <a:gd name="T53" fmla="*/ 1784 h 2281"/>
                <a:gd name="T54" fmla="*/ 26 w 2550"/>
                <a:gd name="T55" fmla="*/ 2281 h 2281"/>
                <a:gd name="T56" fmla="*/ 26 w 2550"/>
                <a:gd name="T57" fmla="*/ 2229 h 2281"/>
                <a:gd name="T58" fmla="*/ 581 w 2550"/>
                <a:gd name="T59" fmla="*/ 2255 h 2281"/>
                <a:gd name="T60" fmla="*/ 2524 w 2550"/>
                <a:gd name="T61" fmla="*/ 2281 h 2281"/>
                <a:gd name="T62" fmla="*/ 1969 w 2550"/>
                <a:gd name="T63" fmla="*/ 2255 h 2281"/>
                <a:gd name="T64" fmla="*/ 2524 w 2550"/>
                <a:gd name="T65" fmla="*/ 2229 h 2281"/>
                <a:gd name="T66" fmla="*/ 2524 w 2550"/>
                <a:gd name="T67" fmla="*/ 2281 h 2281"/>
                <a:gd name="T68" fmla="*/ 2524 w 2550"/>
                <a:gd name="T69" fmla="*/ 2281 h 2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50" h="2281">
                  <a:moveTo>
                    <a:pt x="1275" y="624"/>
                  </a:moveTo>
                  <a:cubicBezTo>
                    <a:pt x="1104" y="624"/>
                    <a:pt x="963" y="483"/>
                    <a:pt x="963" y="312"/>
                  </a:cubicBezTo>
                  <a:cubicBezTo>
                    <a:pt x="963" y="140"/>
                    <a:pt x="1104" y="0"/>
                    <a:pt x="1275" y="0"/>
                  </a:cubicBezTo>
                  <a:cubicBezTo>
                    <a:pt x="1447" y="0"/>
                    <a:pt x="1587" y="140"/>
                    <a:pt x="1587" y="312"/>
                  </a:cubicBezTo>
                  <a:cubicBezTo>
                    <a:pt x="1587" y="483"/>
                    <a:pt x="1447" y="624"/>
                    <a:pt x="1275" y="624"/>
                  </a:cubicBezTo>
                  <a:close/>
                  <a:moveTo>
                    <a:pt x="1275" y="51"/>
                  </a:moveTo>
                  <a:cubicBezTo>
                    <a:pt x="1132" y="51"/>
                    <a:pt x="1014" y="169"/>
                    <a:pt x="1014" y="312"/>
                  </a:cubicBezTo>
                  <a:cubicBezTo>
                    <a:pt x="1014" y="455"/>
                    <a:pt x="1132" y="573"/>
                    <a:pt x="1275" y="573"/>
                  </a:cubicBezTo>
                  <a:cubicBezTo>
                    <a:pt x="1418" y="573"/>
                    <a:pt x="1536" y="455"/>
                    <a:pt x="1536" y="312"/>
                  </a:cubicBezTo>
                  <a:cubicBezTo>
                    <a:pt x="1536" y="169"/>
                    <a:pt x="1418" y="51"/>
                    <a:pt x="1275" y="51"/>
                  </a:cubicBezTo>
                  <a:close/>
                  <a:moveTo>
                    <a:pt x="935" y="1395"/>
                  </a:moveTo>
                  <a:cubicBezTo>
                    <a:pt x="924" y="1395"/>
                    <a:pt x="917" y="1390"/>
                    <a:pt x="912" y="1379"/>
                  </a:cubicBezTo>
                  <a:cubicBezTo>
                    <a:pt x="825" y="1200"/>
                    <a:pt x="825" y="1200"/>
                    <a:pt x="825" y="1200"/>
                  </a:cubicBezTo>
                  <a:cubicBezTo>
                    <a:pt x="627" y="1198"/>
                    <a:pt x="627" y="1198"/>
                    <a:pt x="627" y="1198"/>
                  </a:cubicBezTo>
                  <a:cubicBezTo>
                    <a:pt x="617" y="1198"/>
                    <a:pt x="610" y="1193"/>
                    <a:pt x="604" y="1185"/>
                  </a:cubicBezTo>
                  <a:cubicBezTo>
                    <a:pt x="599" y="1177"/>
                    <a:pt x="599" y="1167"/>
                    <a:pt x="604" y="1159"/>
                  </a:cubicBezTo>
                  <a:cubicBezTo>
                    <a:pt x="904" y="691"/>
                    <a:pt x="904" y="691"/>
                    <a:pt x="904" y="691"/>
                  </a:cubicBezTo>
                  <a:cubicBezTo>
                    <a:pt x="909" y="686"/>
                    <a:pt x="914" y="681"/>
                    <a:pt x="922" y="678"/>
                  </a:cubicBezTo>
                  <a:cubicBezTo>
                    <a:pt x="930" y="678"/>
                    <a:pt x="937" y="678"/>
                    <a:pt x="942" y="683"/>
                  </a:cubicBezTo>
                  <a:cubicBezTo>
                    <a:pt x="1034" y="765"/>
                    <a:pt x="1152" y="809"/>
                    <a:pt x="1273" y="809"/>
                  </a:cubicBezTo>
                  <a:cubicBezTo>
                    <a:pt x="1393" y="809"/>
                    <a:pt x="1511" y="765"/>
                    <a:pt x="1603" y="683"/>
                  </a:cubicBezTo>
                  <a:cubicBezTo>
                    <a:pt x="1608" y="678"/>
                    <a:pt x="1616" y="675"/>
                    <a:pt x="1623" y="678"/>
                  </a:cubicBezTo>
                  <a:cubicBezTo>
                    <a:pt x="1631" y="678"/>
                    <a:pt x="1636" y="683"/>
                    <a:pt x="1641" y="691"/>
                  </a:cubicBezTo>
                  <a:cubicBezTo>
                    <a:pt x="1941" y="1159"/>
                    <a:pt x="1941" y="1159"/>
                    <a:pt x="1941" y="1159"/>
                  </a:cubicBezTo>
                  <a:cubicBezTo>
                    <a:pt x="1946" y="1167"/>
                    <a:pt x="1946" y="1177"/>
                    <a:pt x="1941" y="1185"/>
                  </a:cubicBezTo>
                  <a:cubicBezTo>
                    <a:pt x="1941" y="1193"/>
                    <a:pt x="1933" y="1198"/>
                    <a:pt x="1923" y="1198"/>
                  </a:cubicBezTo>
                  <a:cubicBezTo>
                    <a:pt x="1723" y="1200"/>
                    <a:pt x="1723" y="1200"/>
                    <a:pt x="1723" y="1200"/>
                  </a:cubicBezTo>
                  <a:cubicBezTo>
                    <a:pt x="1636" y="1379"/>
                    <a:pt x="1636" y="1379"/>
                    <a:pt x="1636" y="1379"/>
                  </a:cubicBezTo>
                  <a:cubicBezTo>
                    <a:pt x="1631" y="1387"/>
                    <a:pt x="1623" y="1392"/>
                    <a:pt x="1616" y="1395"/>
                  </a:cubicBezTo>
                  <a:cubicBezTo>
                    <a:pt x="1605" y="1395"/>
                    <a:pt x="1598" y="1390"/>
                    <a:pt x="1593" y="1382"/>
                  </a:cubicBezTo>
                  <a:cubicBezTo>
                    <a:pt x="1275" y="885"/>
                    <a:pt x="1275" y="885"/>
                    <a:pt x="1275" y="885"/>
                  </a:cubicBezTo>
                  <a:cubicBezTo>
                    <a:pt x="958" y="1385"/>
                    <a:pt x="958" y="1385"/>
                    <a:pt x="958" y="1385"/>
                  </a:cubicBezTo>
                  <a:cubicBezTo>
                    <a:pt x="953" y="1390"/>
                    <a:pt x="945" y="1395"/>
                    <a:pt x="935" y="1395"/>
                  </a:cubicBezTo>
                  <a:close/>
                  <a:moveTo>
                    <a:pt x="1319" y="860"/>
                  </a:moveTo>
                  <a:cubicBezTo>
                    <a:pt x="1610" y="1318"/>
                    <a:pt x="1610" y="1318"/>
                    <a:pt x="1610" y="1318"/>
                  </a:cubicBezTo>
                  <a:cubicBezTo>
                    <a:pt x="1685" y="1167"/>
                    <a:pt x="1685" y="1167"/>
                    <a:pt x="1685" y="1167"/>
                  </a:cubicBezTo>
                  <a:cubicBezTo>
                    <a:pt x="1690" y="1159"/>
                    <a:pt x="1698" y="1152"/>
                    <a:pt x="1708" y="1152"/>
                  </a:cubicBezTo>
                  <a:cubicBezTo>
                    <a:pt x="1877" y="1149"/>
                    <a:pt x="1877" y="1149"/>
                    <a:pt x="1877" y="1149"/>
                  </a:cubicBezTo>
                  <a:cubicBezTo>
                    <a:pt x="1616" y="742"/>
                    <a:pt x="1616" y="742"/>
                    <a:pt x="1616" y="742"/>
                  </a:cubicBezTo>
                  <a:cubicBezTo>
                    <a:pt x="1531" y="811"/>
                    <a:pt x="1426" y="852"/>
                    <a:pt x="1319" y="860"/>
                  </a:cubicBezTo>
                  <a:close/>
                  <a:moveTo>
                    <a:pt x="674" y="1149"/>
                  </a:moveTo>
                  <a:cubicBezTo>
                    <a:pt x="842" y="1152"/>
                    <a:pt x="842" y="1152"/>
                    <a:pt x="842" y="1152"/>
                  </a:cubicBezTo>
                  <a:cubicBezTo>
                    <a:pt x="853" y="1152"/>
                    <a:pt x="860" y="1157"/>
                    <a:pt x="866" y="1167"/>
                  </a:cubicBezTo>
                  <a:cubicBezTo>
                    <a:pt x="940" y="1318"/>
                    <a:pt x="940" y="1318"/>
                    <a:pt x="940" y="1318"/>
                  </a:cubicBezTo>
                  <a:cubicBezTo>
                    <a:pt x="1232" y="860"/>
                    <a:pt x="1232" y="860"/>
                    <a:pt x="1232" y="860"/>
                  </a:cubicBezTo>
                  <a:cubicBezTo>
                    <a:pt x="1124" y="852"/>
                    <a:pt x="1019" y="811"/>
                    <a:pt x="935" y="742"/>
                  </a:cubicBezTo>
                  <a:lnTo>
                    <a:pt x="674" y="1149"/>
                  </a:lnTo>
                  <a:close/>
                  <a:moveTo>
                    <a:pt x="2524" y="1784"/>
                  </a:moveTo>
                  <a:cubicBezTo>
                    <a:pt x="26" y="1784"/>
                    <a:pt x="26" y="1784"/>
                    <a:pt x="26" y="1784"/>
                  </a:cubicBezTo>
                  <a:cubicBezTo>
                    <a:pt x="10" y="1784"/>
                    <a:pt x="0" y="1774"/>
                    <a:pt x="0" y="1758"/>
                  </a:cubicBezTo>
                  <a:cubicBezTo>
                    <a:pt x="0" y="1743"/>
                    <a:pt x="10" y="1733"/>
                    <a:pt x="26" y="1733"/>
                  </a:cubicBezTo>
                  <a:cubicBezTo>
                    <a:pt x="2524" y="1733"/>
                    <a:pt x="2524" y="1733"/>
                    <a:pt x="2524" y="1733"/>
                  </a:cubicBezTo>
                  <a:cubicBezTo>
                    <a:pt x="2540" y="1733"/>
                    <a:pt x="2550" y="1743"/>
                    <a:pt x="2550" y="1758"/>
                  </a:cubicBezTo>
                  <a:cubicBezTo>
                    <a:pt x="2550" y="1774"/>
                    <a:pt x="2540" y="1784"/>
                    <a:pt x="2524" y="1784"/>
                  </a:cubicBezTo>
                  <a:close/>
                  <a:moveTo>
                    <a:pt x="556" y="2281"/>
                  </a:moveTo>
                  <a:cubicBezTo>
                    <a:pt x="26" y="2281"/>
                    <a:pt x="26" y="2281"/>
                    <a:pt x="26" y="2281"/>
                  </a:cubicBezTo>
                  <a:cubicBezTo>
                    <a:pt x="10" y="2281"/>
                    <a:pt x="0" y="2270"/>
                    <a:pt x="0" y="2255"/>
                  </a:cubicBezTo>
                  <a:cubicBezTo>
                    <a:pt x="0" y="2240"/>
                    <a:pt x="10" y="2229"/>
                    <a:pt x="26" y="2229"/>
                  </a:cubicBezTo>
                  <a:cubicBezTo>
                    <a:pt x="556" y="2229"/>
                    <a:pt x="556" y="2229"/>
                    <a:pt x="556" y="2229"/>
                  </a:cubicBezTo>
                  <a:cubicBezTo>
                    <a:pt x="571" y="2229"/>
                    <a:pt x="581" y="2240"/>
                    <a:pt x="581" y="2255"/>
                  </a:cubicBezTo>
                  <a:cubicBezTo>
                    <a:pt x="581" y="2270"/>
                    <a:pt x="569" y="2281"/>
                    <a:pt x="556" y="2281"/>
                  </a:cubicBezTo>
                  <a:close/>
                  <a:moveTo>
                    <a:pt x="2524" y="2281"/>
                  </a:moveTo>
                  <a:cubicBezTo>
                    <a:pt x="1994" y="2281"/>
                    <a:pt x="1994" y="2281"/>
                    <a:pt x="1994" y="2281"/>
                  </a:cubicBezTo>
                  <a:cubicBezTo>
                    <a:pt x="1979" y="2281"/>
                    <a:pt x="1969" y="2270"/>
                    <a:pt x="1969" y="2255"/>
                  </a:cubicBezTo>
                  <a:cubicBezTo>
                    <a:pt x="1969" y="2240"/>
                    <a:pt x="1979" y="2229"/>
                    <a:pt x="1994" y="2229"/>
                  </a:cubicBezTo>
                  <a:cubicBezTo>
                    <a:pt x="2524" y="2229"/>
                    <a:pt x="2524" y="2229"/>
                    <a:pt x="2524" y="2229"/>
                  </a:cubicBezTo>
                  <a:cubicBezTo>
                    <a:pt x="2540" y="2229"/>
                    <a:pt x="2550" y="2240"/>
                    <a:pt x="2550" y="2255"/>
                  </a:cubicBezTo>
                  <a:cubicBezTo>
                    <a:pt x="2550" y="2270"/>
                    <a:pt x="2540" y="2281"/>
                    <a:pt x="2524" y="2281"/>
                  </a:cubicBezTo>
                  <a:close/>
                  <a:moveTo>
                    <a:pt x="2524" y="2281"/>
                  </a:moveTo>
                  <a:cubicBezTo>
                    <a:pt x="2524" y="2281"/>
                    <a:pt x="2524" y="2281"/>
                    <a:pt x="2524" y="22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6" b="13997"/>
          <a:stretch>
            <a:fillRect/>
          </a:stretch>
        </p:blipFill>
        <p:spPr>
          <a:xfrm>
            <a:off x="171202" y="972766"/>
            <a:ext cx="4895554" cy="54280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764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>
          <a:xfrm>
            <a:off x="4132661" y="2704218"/>
            <a:ext cx="7110602" cy="1553941"/>
            <a:chOff x="4132661" y="3013502"/>
            <a:chExt cx="7110602" cy="1553941"/>
          </a:xfrm>
        </p:grpSpPr>
        <p:sp>
          <p:nvSpPr>
            <p:cNvPr id="5" name="文本框 4"/>
            <p:cNvSpPr txBox="1"/>
            <p:nvPr/>
          </p:nvSpPr>
          <p:spPr>
            <a:xfrm>
              <a:off x="4142821" y="3013502"/>
              <a:ext cx="5937250" cy="8299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问题分析与解决方案</a:t>
              </a:r>
              <a:endPara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132661" y="3878292"/>
              <a:ext cx="7110602" cy="689151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fontScale="900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简单介绍系统在构建的初期的目标与思路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rgbClr val="2137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圆角 16"/>
          <p:cNvSpPr/>
          <p:nvPr/>
        </p:nvSpPr>
        <p:spPr>
          <a:xfrm rot="2700000">
            <a:off x="2317399" y="2781984"/>
            <a:ext cx="1283396" cy="1283396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213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301576" y="3044279"/>
            <a:ext cx="131504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03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问题分析与解决方案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68910" y="828675"/>
            <a:ext cx="389128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分布式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session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8917" y="3444440"/>
            <a:ext cx="2514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输入你的标题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58508" y="5841131"/>
            <a:ext cx="1559859" cy="745797"/>
            <a:chOff x="4625961" y="5685630"/>
            <a:chExt cx="2691066" cy="745797"/>
          </a:xfrm>
        </p:grpSpPr>
        <p:sp>
          <p:nvSpPr>
            <p:cNvPr id="67" name="文本框 66"/>
            <p:cNvSpPr txBox="1"/>
            <p:nvPr/>
          </p:nvSpPr>
          <p:spPr>
            <a:xfrm>
              <a:off x="4625961" y="5685630"/>
              <a:ext cx="1131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10+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625961" y="5908207"/>
              <a:ext cx="2691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这里输具体内容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59484" y="1797050"/>
            <a:ext cx="11786869" cy="3198495"/>
            <a:chOff x="8976845" y="4824221"/>
            <a:chExt cx="3027551" cy="1113123"/>
          </a:xfrm>
        </p:grpSpPr>
        <p:sp>
          <p:nvSpPr>
            <p:cNvPr id="70" name="文本框 69"/>
            <p:cNvSpPr txBox="1"/>
            <p:nvPr/>
          </p:nvSpPr>
          <p:spPr>
            <a:xfrm>
              <a:off x="8997070" y="5005874"/>
              <a:ext cx="3007326" cy="931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session是一种会话技术，我们知道http是无状态协议的，就是这次连接传输数据后，下次连接服务器是不知道这次的请求是谁的，因此我们要做一个标记，让服务器知道每次请求是哪个（客户端）浏览器发出的，就是请求的时候服务器会创建一个session把session的值保存在服务器，把sessionID返回给浏览器，请求的时候把sessionID放在请求头中，这样服务器解析之后就能发现是哪个浏览器发来的请求。由于我们的业务流程中会有判断用户的状态的着一个动作，所以为了解决session的问题，我们使用Spring session，它的原理是把项目中的session统一存在Redis中，所有的参与集群的项目都在redis中取，这样就不会出现明明在session中设了值但取不到值的情况。这是采用后端集中存储的一种方案。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976845" y="4824221"/>
              <a:ext cx="2690495" cy="128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6141C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解决分布式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6141C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session</a:t>
              </a: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6141C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的方案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75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375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5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6750" y="217843"/>
            <a:ext cx="5105611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问题分析与解决方案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213764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8367" y="679508"/>
            <a:ext cx="2175950" cy="45719"/>
          </a:xfrm>
          <a:prstGeom prst="rect">
            <a:avLst/>
          </a:prstGeom>
          <a:solidFill>
            <a:srgbClr val="2137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68910" y="828675"/>
            <a:ext cx="389128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超卖问题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8917" y="3444440"/>
            <a:ext cx="2514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输入你的标题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58508" y="5841131"/>
            <a:ext cx="1559859" cy="745797"/>
            <a:chOff x="4625961" y="5685630"/>
            <a:chExt cx="2691066" cy="745797"/>
          </a:xfrm>
        </p:grpSpPr>
        <p:sp>
          <p:nvSpPr>
            <p:cNvPr id="67" name="文本框 66"/>
            <p:cNvSpPr txBox="1"/>
            <p:nvPr/>
          </p:nvSpPr>
          <p:spPr>
            <a:xfrm>
              <a:off x="4625961" y="5685630"/>
              <a:ext cx="1131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10+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625961" y="5908207"/>
              <a:ext cx="2691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这里输具体内容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58214" y="1797050"/>
            <a:ext cx="11786869" cy="1905635"/>
            <a:chOff x="8976845" y="4824221"/>
            <a:chExt cx="3027551" cy="663189"/>
          </a:xfrm>
        </p:grpSpPr>
        <p:sp>
          <p:nvSpPr>
            <p:cNvPr id="70" name="文本框 69"/>
            <p:cNvSpPr txBox="1"/>
            <p:nvPr/>
          </p:nvSpPr>
          <p:spPr>
            <a:xfrm>
              <a:off x="8997070" y="5005874"/>
              <a:ext cx="3007326" cy="481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213764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使用Redis预减库存，有一个下单请求过来时预减库存，若减完后的redis库存小于0说明已经卖完，此时直接返回客户端已经卖完。后续使用内存标记，减少Redis访问。若预减库存成功，则异步下单，请求入队列，返回客户端排队中。</a:t>
              </a: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213764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976845" y="4824221"/>
              <a:ext cx="2690495" cy="128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6141C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解决超卖的方案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6141C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</p:grpSp>
      <p:pic>
        <p:nvPicPr>
          <p:cNvPr id="5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00300" y="3586480"/>
            <a:ext cx="5838825" cy="32619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75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375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5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4136</Words>
  <Application>WPS 文字</Application>
  <PresentationFormat>宽屏</PresentationFormat>
  <Paragraphs>267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52" baseType="lpstr">
      <vt:lpstr>Arial</vt:lpstr>
      <vt:lpstr>方正书宋_GBK</vt:lpstr>
      <vt:lpstr>Wingdings</vt:lpstr>
      <vt:lpstr>Calibri</vt:lpstr>
      <vt:lpstr>OPPOSans B</vt:lpstr>
      <vt:lpstr>黑体</vt:lpstr>
      <vt:lpstr>苹方-简</vt:lpstr>
      <vt:lpstr>OPPOSans R</vt:lpstr>
      <vt:lpstr>OPPOSans M</vt:lpstr>
      <vt:lpstr>OPPOSans H</vt:lpstr>
      <vt:lpstr>微软雅黑</vt:lpstr>
      <vt:lpstr>汉仪旗黑</vt:lpstr>
      <vt:lpstr>宋体</vt:lpstr>
      <vt:lpstr>Arial Unicode MS</vt:lpstr>
      <vt:lpstr>等线 Light</vt:lpstr>
      <vt:lpstr>汉仪中等线KW</vt:lpstr>
      <vt:lpstr>Calibri Light</vt:lpstr>
      <vt:lpstr>Helvetica Neue</vt:lpstr>
      <vt:lpstr>等线</vt:lpstr>
      <vt:lpstr>汉仪书宋二KW</vt:lpstr>
      <vt:lpstr>汉仪中黑KW</vt:lpstr>
      <vt:lpstr>Calibri</vt:lpstr>
      <vt:lpstr>OPPOSans B</vt:lpstr>
      <vt:lpstr>OPPOSans H</vt:lpstr>
      <vt:lpstr>OPPOSans M</vt:lpstr>
      <vt:lpstr>OPPOSans R</vt:lpstr>
      <vt:lpstr>Hiragino Sans CNS W3</vt:lpstr>
      <vt:lpstr>Kaiti TC Regular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zhengyou</dc:creator>
  <cp:lastModifiedBy>wanglufei</cp:lastModifiedBy>
  <cp:revision>34</cp:revision>
  <dcterms:created xsi:type="dcterms:W3CDTF">2022-04-18T08:49:10Z</dcterms:created>
  <dcterms:modified xsi:type="dcterms:W3CDTF">2022-04-18T08:49:10Z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76BA144E561C4684B64CC4C584D9F1B2</vt:lpwstr>
  </property>
  <property fmtid="{D5CDD505-2E9C-101B-9397-08002B2CF9AE}" pid="3" name="KSOProductBuildVer">
    <vt:lpwstr>2052-4.1.2.6545</vt:lpwstr>
  </property>
</Properties>
</file>

<file path=docProps/thumbnail.jpeg>
</file>